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5"/>
  </p:notesMasterIdLst>
  <p:handoutMasterIdLst>
    <p:handoutMasterId r:id="rId26"/>
  </p:handoutMasterIdLst>
  <p:sldIdLst>
    <p:sldId id="277" r:id="rId3"/>
    <p:sldId id="297" r:id="rId4"/>
    <p:sldId id="278" r:id="rId5"/>
    <p:sldId id="291" r:id="rId6"/>
    <p:sldId id="279" r:id="rId7"/>
    <p:sldId id="280" r:id="rId8"/>
    <p:sldId id="283" r:id="rId9"/>
    <p:sldId id="275" r:id="rId10"/>
    <p:sldId id="286" r:id="rId11"/>
    <p:sldId id="285" r:id="rId12"/>
    <p:sldId id="281" r:id="rId13"/>
    <p:sldId id="284" r:id="rId14"/>
    <p:sldId id="290" r:id="rId15"/>
    <p:sldId id="292" r:id="rId16"/>
    <p:sldId id="288" r:id="rId17"/>
    <p:sldId id="295" r:id="rId18"/>
    <p:sldId id="294" r:id="rId19"/>
    <p:sldId id="298" r:id="rId20"/>
    <p:sldId id="296" r:id="rId21"/>
    <p:sldId id="282" r:id="rId22"/>
    <p:sldId id="293"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23" autoAdjust="0"/>
    <p:restoredTop sz="95324" autoAdjust="0"/>
  </p:normalViewPr>
  <p:slideViewPr>
    <p:cSldViewPr snapToGrid="0">
      <p:cViewPr>
        <p:scale>
          <a:sx n="75" d="100"/>
          <a:sy n="75" d="100"/>
        </p:scale>
        <p:origin x="-420" y="-408"/>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3/20/2014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‹N°›</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3/20/2014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‹N°›</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10</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11</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12</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13</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14</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15</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16</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17</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18</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19</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2</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20</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21</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22</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3</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4</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5</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6</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7</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8</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r" defTabSz="914400">
              <a:buNone/>
            </a:pPr>
            <a:fld id="{77542409-6A04-4DC6-AC3A-D3758287A8F2}" type="slidenum">
              <a:rPr lang="en-US" sz="1200" b="0" i="0">
                <a:latin typeface="Corbel"/>
                <a:ea typeface="+mn-ea"/>
                <a:cs typeface="+mn-cs"/>
              </a:rPr>
              <a:t>9</a:t>
            </a:fld>
            <a:endParaRPr lang="en-US" sz="1200" b="0" i="0">
              <a:latin typeface="Corbel"/>
              <a:ea typeface="+mn-ea"/>
              <a:cs typeface="+mn-cs"/>
            </a:endParaRPr>
          </a:p>
        </p:txBody>
      </p:sp>
    </p:spTree>
    <p:extLst>
      <p:ext uri="{BB962C8B-B14F-4D97-AF65-F5344CB8AC3E}">
        <p14:creationId xmlns:p14="http://schemas.microsoft.com/office/powerpoint/2010/main" val="330082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8" name="Picture 7" descr="Gros nuages blancs sur fond de ciel bleu"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0" name="Picture 9" descr="Gros plan d’une plante"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Vagues"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fr-FR" smtClean="0"/>
              <a:t>Modifiez le style du titre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r>
              <a:rPr/>
              <a:t>July 22, 2012</a:t>
            </a:r>
          </a:p>
        </p:txBody>
      </p:sp>
      <p:sp>
        <p:nvSpPr>
          <p:cNvPr id="5" name="Footer Placeholder 4"/>
          <p:cNvSpPr>
            <a:spLocks noGrp="1"/>
          </p:cNvSpPr>
          <p:nvPr>
            <p:ph type="ftr" sz="quarter" idx="11"/>
          </p:nvPr>
        </p:nvSpPr>
        <p:spPr/>
        <p:txBody>
          <a:bodyPr/>
          <a:lstStyle/>
          <a:p>
            <a:r>
              <a:rPr/>
              <a:t>Footer text here</a:t>
            </a:r>
          </a:p>
        </p:txBody>
      </p:sp>
      <p:sp>
        <p:nvSpPr>
          <p:cNvPr id="6" name="Slide Number Placeholder 5"/>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fr-FR" smtClean="0"/>
              <a:t>Modifiez le style du titre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r>
              <a:rPr/>
              <a:t>July 22, 2012</a:t>
            </a:r>
          </a:p>
        </p:txBody>
      </p:sp>
      <p:sp>
        <p:nvSpPr>
          <p:cNvPr id="5" name="Footer Placeholder 4"/>
          <p:cNvSpPr>
            <a:spLocks noGrp="1"/>
          </p:cNvSpPr>
          <p:nvPr>
            <p:ph type="ftr" sz="quarter" idx="11"/>
          </p:nvPr>
        </p:nvSpPr>
        <p:spPr/>
        <p:txBody>
          <a:bodyPr/>
          <a:lstStyle/>
          <a:p>
            <a:r>
              <a:rPr/>
              <a:t>Footer text here</a:t>
            </a:r>
          </a:p>
        </p:txBody>
      </p:sp>
      <p:sp>
        <p:nvSpPr>
          <p:cNvPr id="6" name="Slide Number Placeholder 5"/>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r>
              <a:rPr/>
              <a:t>July 22, 2012</a:t>
            </a:r>
          </a:p>
        </p:txBody>
      </p:sp>
      <p:sp>
        <p:nvSpPr>
          <p:cNvPr id="5" name="Footer Placeholder 4"/>
          <p:cNvSpPr>
            <a:spLocks noGrp="1"/>
          </p:cNvSpPr>
          <p:nvPr>
            <p:ph type="ftr" sz="quarter" idx="11"/>
          </p:nvPr>
        </p:nvSpPr>
        <p:spPr/>
        <p:txBody>
          <a:bodyPr/>
          <a:lstStyle/>
          <a:p>
            <a:r>
              <a:rPr/>
              <a:t>Footer text here</a:t>
            </a:r>
          </a:p>
        </p:txBody>
      </p:sp>
      <p:sp>
        <p:nvSpPr>
          <p:cNvPr id="6" name="Slide Number Placeholder 5"/>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fr-FR" smtClean="0"/>
              <a:t>Modifiez le style du titre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Modifiez les styles du texte du masque</a:t>
            </a:r>
          </a:p>
        </p:txBody>
      </p:sp>
      <p:pic>
        <p:nvPicPr>
          <p:cNvPr id="9" name="Picture 8" descr="Vagues"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Gros plan de plantes vertes"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r>
              <a:rPr/>
              <a:t>July 22, 2012</a:t>
            </a:r>
          </a:p>
        </p:txBody>
      </p:sp>
      <p:sp>
        <p:nvSpPr>
          <p:cNvPr id="6" name="Footer Placeholder 5"/>
          <p:cNvSpPr>
            <a:spLocks noGrp="1"/>
          </p:cNvSpPr>
          <p:nvPr>
            <p:ph type="ftr" sz="quarter" idx="11"/>
          </p:nvPr>
        </p:nvSpPr>
        <p:spPr/>
        <p:txBody>
          <a:bodyPr/>
          <a:lstStyle/>
          <a:p>
            <a:r>
              <a:rPr/>
              <a:t>Footer text here</a:t>
            </a:r>
          </a:p>
        </p:txBody>
      </p:sp>
      <p:sp>
        <p:nvSpPr>
          <p:cNvPr id="7" name="Slide Number Placeholder 6"/>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r>
              <a:rPr/>
              <a:t>July 22, 2012</a:t>
            </a:r>
          </a:p>
        </p:txBody>
      </p:sp>
      <p:sp>
        <p:nvSpPr>
          <p:cNvPr id="8" name="Footer Placeholder 7"/>
          <p:cNvSpPr>
            <a:spLocks noGrp="1"/>
          </p:cNvSpPr>
          <p:nvPr>
            <p:ph type="ftr" sz="quarter" idx="11"/>
          </p:nvPr>
        </p:nvSpPr>
        <p:spPr/>
        <p:txBody>
          <a:bodyPr/>
          <a:lstStyle/>
          <a:p>
            <a:r>
              <a:rPr/>
              <a:t>Footer text here</a:t>
            </a:r>
          </a:p>
        </p:txBody>
      </p:sp>
      <p:sp>
        <p:nvSpPr>
          <p:cNvPr id="9" name="Slide Number Placeholder 8"/>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a:p>
        </p:txBody>
      </p:sp>
      <p:sp>
        <p:nvSpPr>
          <p:cNvPr id="3" name="Date Placeholder 2"/>
          <p:cNvSpPr>
            <a:spLocks noGrp="1"/>
          </p:cNvSpPr>
          <p:nvPr>
            <p:ph type="dt" sz="half" idx="10"/>
          </p:nvPr>
        </p:nvSpPr>
        <p:spPr/>
        <p:txBody>
          <a:bodyPr/>
          <a:lstStyle/>
          <a:p>
            <a:r>
              <a:rPr/>
              <a:t>July 22, 2012</a:t>
            </a:r>
          </a:p>
        </p:txBody>
      </p:sp>
      <p:sp>
        <p:nvSpPr>
          <p:cNvPr id="4" name="Footer Placeholder 3"/>
          <p:cNvSpPr>
            <a:spLocks noGrp="1"/>
          </p:cNvSpPr>
          <p:nvPr>
            <p:ph type="ftr" sz="quarter" idx="11"/>
          </p:nvPr>
        </p:nvSpPr>
        <p:spPr/>
        <p:txBody>
          <a:bodyPr/>
          <a:lstStyle/>
          <a:p>
            <a:r>
              <a:rPr/>
              <a:t>Footer text here</a:t>
            </a:r>
          </a:p>
        </p:txBody>
      </p:sp>
      <p:sp>
        <p:nvSpPr>
          <p:cNvPr id="5" name="Slide Number Placeholder 4"/>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a:t>July 22, 2012</a:t>
            </a:r>
          </a:p>
        </p:txBody>
      </p:sp>
      <p:sp>
        <p:nvSpPr>
          <p:cNvPr id="3" name="Footer Placeholder 2"/>
          <p:cNvSpPr>
            <a:spLocks noGrp="1"/>
          </p:cNvSpPr>
          <p:nvPr>
            <p:ph type="ftr" sz="quarter" idx="11"/>
          </p:nvPr>
        </p:nvSpPr>
        <p:spPr/>
        <p:txBody>
          <a:bodyPr/>
          <a:lstStyle/>
          <a:p>
            <a:r>
              <a:rPr/>
              <a:t>Footer text here</a:t>
            </a:r>
          </a:p>
        </p:txBody>
      </p:sp>
      <p:sp>
        <p:nvSpPr>
          <p:cNvPr id="4" name="Slide Number Placeholder 3"/>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26679" y="919616"/>
            <a:ext cx="4155622" cy="2532888"/>
          </a:xfrm>
        </p:spPr>
        <p:txBody>
          <a:bodyPr anchor="b"/>
          <a:lstStyle>
            <a:lvl1pPr>
              <a:defRPr sz="3200"/>
            </a:lvl1pPr>
          </a:lstStyle>
          <a:p>
            <a:r>
              <a:rPr lang="fr-FR" smtClean="0"/>
              <a:t>Modifiez le style du titre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a:t>July 22, 2012</a:t>
            </a:r>
          </a:p>
        </p:txBody>
      </p:sp>
      <p:sp>
        <p:nvSpPr>
          <p:cNvPr id="6" name="Footer Placeholder 5"/>
          <p:cNvSpPr>
            <a:spLocks noGrp="1"/>
          </p:cNvSpPr>
          <p:nvPr>
            <p:ph type="ftr" sz="quarter" idx="11"/>
          </p:nvPr>
        </p:nvSpPr>
        <p:spPr/>
        <p:txBody>
          <a:bodyPr/>
          <a:lstStyle/>
          <a:p>
            <a:r>
              <a:rPr/>
              <a:t>Footer text here</a:t>
            </a:r>
          </a:p>
        </p:txBody>
      </p:sp>
      <p:sp>
        <p:nvSpPr>
          <p:cNvPr id="7" name="Slide Number Placeholder 6"/>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26680" y="919616"/>
            <a:ext cx="4155622" cy="2532888"/>
          </a:xfrm>
        </p:spPr>
        <p:txBody>
          <a:bodyPr anchor="b"/>
          <a:lstStyle>
            <a:lvl1pPr>
              <a:defRPr sz="3200"/>
            </a:lvl1pPr>
          </a:lstStyle>
          <a:p>
            <a:r>
              <a:rPr lang="fr-FR" smtClean="0"/>
              <a:t>Modifiez le style du titre</a:t>
            </a:r>
            <a:endParaRP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
        <p:nvSpPr>
          <p:cNvPr id="4" name="Text Placeholder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a:t>July 22, 2012</a:t>
            </a:r>
          </a:p>
        </p:txBody>
      </p:sp>
      <p:sp>
        <p:nvSpPr>
          <p:cNvPr id="6" name="Footer Placeholder 5"/>
          <p:cNvSpPr>
            <a:spLocks noGrp="1"/>
          </p:cNvSpPr>
          <p:nvPr>
            <p:ph type="ftr" sz="quarter" idx="11"/>
          </p:nvPr>
        </p:nvSpPr>
        <p:spPr/>
        <p:txBody>
          <a:bodyPr/>
          <a:lstStyle/>
          <a:p>
            <a:r>
              <a:rPr/>
              <a:t>Footer text here</a:t>
            </a:r>
          </a:p>
        </p:txBody>
      </p:sp>
      <p:sp>
        <p:nvSpPr>
          <p:cNvPr id="7" name="Slide Number Placeholder 6"/>
          <p:cNvSpPr>
            <a:spLocks noGrp="1"/>
          </p:cNvSpPr>
          <p:nvPr>
            <p:ph type="sldNum" sz="quarter" idx="12"/>
          </p:nvPr>
        </p:nvSpPr>
        <p:spPr/>
        <p:txBody>
          <a:bodyPr/>
          <a:lstStyle/>
          <a:p>
            <a:fld id="{9CD8D479-8942-46E8-A226-A4E01F7A105C}" type="slidenum">
              <a:rPr/>
              <a:t>‹N°›</a:t>
            </a:fld>
            <a:endParaRP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fr-FR" smtClean="0"/>
              <a:t>Modifiez le style du titre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pPr/>
              <a:t>‹N°›</a:t>
            </a:fld>
            <a:endParaRPr/>
          </a:p>
        </p:txBody>
      </p:sp>
      <p:sp>
        <p:nvSpPr>
          <p:cNvPr id="4" name="Date Placeholder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rPr/>
              <a:t>July 22, 2012</a:t>
            </a:r>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rPr/>
              <a:t>Footer text here</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www.cap-skirring.com/" TargetMode="External"/><Relationship Id="rId3" Type="http://schemas.openxmlformats.org/officeDocument/2006/relationships/image" Target="../media/image39.jpg"/><Relationship Id="rId7" Type="http://schemas.openxmlformats.org/officeDocument/2006/relationships/hyperlink" Target="http://www.cap-skirring.f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www.casamance-tourisme.sn/" TargetMode="External"/><Relationship Id="rId5" Type="http://schemas.openxmlformats.org/officeDocument/2006/relationships/hyperlink" Target="http://www.clubmed.be/cm/sejour-cap-skirring-senegal_p-34-l-FR-v-CSKC-ac-vh.html?cmcid=10099080201000002BE_fr&amp;gclid=CPyHpeecxLwCFfPItAodW2kAjQ" TargetMode="External"/><Relationship Id="rId4" Type="http://schemas.openxmlformats.org/officeDocument/2006/relationships/hyperlink" Target="http://www.worldgolf.com/courses/senegal/cape-skirring-golf-club.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voyagerencasamance.com/nous_rejoindre.ht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www.amigobaysenegal.com/" TargetMode="Externa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hyperlink" Target="http://docs.minguet.be/wp-content/uploads/plans-villa-SOLARIS.pdf" TargetMode="External"/><Relationship Id="rId4" Type="http://schemas.openxmlformats.org/officeDocument/2006/relationships/hyperlink" Target="http://docs.minguet.be/wp-content/uploads/Cahier-de-charges-villa-SOLARIS-AMIGO.do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2349500"/>
            <a:ext cx="4622800" cy="3114307"/>
          </a:xfrm>
          <a:prstGeom prst="rect">
            <a:avLst/>
          </a:prstGeom>
        </p:spPr>
      </p:pic>
      <p:sp>
        <p:nvSpPr>
          <p:cNvPr id="2" name="Titre 1"/>
          <p:cNvSpPr>
            <a:spLocks noGrp="1"/>
          </p:cNvSpPr>
          <p:nvPr>
            <p:ph type="title"/>
          </p:nvPr>
        </p:nvSpPr>
        <p:spPr>
          <a:xfrm>
            <a:off x="3946336" y="2343923"/>
            <a:ext cx="8245664" cy="3142800"/>
          </a:xfrm>
          <a:solidFill>
            <a:schemeClr val="tx1">
              <a:lumMod val="75000"/>
            </a:schemeClr>
          </a:solidFill>
        </p:spPr>
        <p:txBody>
          <a:bodyPr>
            <a:noAutofit/>
          </a:bodyPr>
          <a:lstStyle/>
          <a:p>
            <a:pPr marL="171450"/>
            <a:r>
              <a:rPr lang="fr-FR" sz="4400" dirty="0" smtClean="0"/>
              <a:t>Une villa de vacances</a:t>
            </a:r>
            <a:br>
              <a:rPr lang="fr-FR" sz="4400" dirty="0" smtClean="0"/>
            </a:br>
            <a:r>
              <a:rPr lang="fr-FR" sz="4400" dirty="0" smtClean="0"/>
              <a:t>à Cap </a:t>
            </a:r>
            <a:r>
              <a:rPr lang="fr-FR" sz="4400" dirty="0" err="1" smtClean="0"/>
              <a:t>Skirring</a:t>
            </a:r>
            <a:r>
              <a:rPr lang="fr-FR" sz="4400" dirty="0" smtClean="0"/>
              <a:t> (Sénégal), </a:t>
            </a:r>
            <a:br>
              <a:rPr lang="fr-FR" sz="4400" dirty="0" smtClean="0"/>
            </a:br>
            <a:r>
              <a:rPr lang="fr-FR" sz="4400" dirty="0" smtClean="0"/>
              <a:t>un rêve accessible…</a:t>
            </a:r>
            <a:br>
              <a:rPr lang="fr-FR" sz="4400" dirty="0" smtClean="0"/>
            </a:br>
            <a:endParaRPr lang="fr-FR" sz="2800" dirty="0"/>
          </a:p>
        </p:txBody>
      </p:sp>
    </p:spTree>
    <p:extLst>
      <p:ext uri="{BB962C8B-B14F-4D97-AF65-F5344CB8AC3E}">
        <p14:creationId xmlns:p14="http://schemas.microsoft.com/office/powerpoint/2010/main" val="2620352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00" y="0"/>
            <a:ext cx="9144000" cy="6858000"/>
          </a:xfrm>
          <a:prstGeom prst="rect">
            <a:avLst/>
          </a:prstGeom>
        </p:spPr>
      </p:pic>
      <p:sp>
        <p:nvSpPr>
          <p:cNvPr id="2" name="Titre 1"/>
          <p:cNvSpPr>
            <a:spLocks noGrp="1"/>
          </p:cNvSpPr>
          <p:nvPr>
            <p:ph type="title"/>
          </p:nvPr>
        </p:nvSpPr>
        <p:spPr>
          <a:xfrm>
            <a:off x="7721600" y="0"/>
            <a:ext cx="4474210" cy="6858000"/>
          </a:xfrm>
          <a:solidFill>
            <a:schemeClr val="tx1">
              <a:lumMod val="75000"/>
            </a:schemeClr>
          </a:solidFill>
        </p:spPr>
        <p:txBody>
          <a:bodyPr>
            <a:noAutofit/>
          </a:bodyPr>
          <a:lstStyle/>
          <a:p>
            <a:pPr marL="177800"/>
            <a:r>
              <a:rPr lang="fr-FR" sz="4400" dirty="0" smtClean="0"/>
              <a:t>Acheter un terrain</a:t>
            </a:r>
            <a:br>
              <a:rPr lang="fr-FR" sz="4400" dirty="0" smtClean="0"/>
            </a:br>
            <a:r>
              <a:rPr lang="fr-FR" sz="4400" dirty="0" smtClean="0"/>
              <a:t>au Sénégal</a:t>
            </a:r>
            <a:br>
              <a:rPr lang="fr-FR" sz="4400" dirty="0" smtClean="0"/>
            </a:br>
            <a:r>
              <a:rPr lang="fr-FR" sz="4400" dirty="0" smtClean="0"/>
              <a:t/>
            </a:r>
            <a:br>
              <a:rPr lang="fr-FR" sz="4400" dirty="0" smtClean="0"/>
            </a:br>
            <a:r>
              <a:rPr lang="fr-FR" sz="2400" dirty="0" smtClean="0"/>
              <a:t>Vous concluez devant notaire</a:t>
            </a:r>
            <a:br>
              <a:rPr lang="fr-FR" sz="2400" dirty="0" smtClean="0"/>
            </a:br>
            <a:r>
              <a:rPr lang="fr-FR" sz="2400" dirty="0" smtClean="0"/>
              <a:t>un bail </a:t>
            </a:r>
            <a:r>
              <a:rPr lang="fr-FR" sz="2400" dirty="0"/>
              <a:t>emphytéotique </a:t>
            </a:r>
            <a:r>
              <a:rPr lang="fr-FR" sz="2400" dirty="0" smtClean="0"/>
              <a:t>renouvelable de 49 ans avec l’État </a:t>
            </a:r>
            <a:r>
              <a:rPr lang="fr-FR" sz="2400" dirty="0"/>
              <a:t>s</a:t>
            </a:r>
            <a:r>
              <a:rPr lang="fr-FR" sz="2400" dirty="0" smtClean="0"/>
              <a:t>énégalais.</a:t>
            </a:r>
            <a:br>
              <a:rPr lang="fr-FR" sz="2400" dirty="0" smtClean="0"/>
            </a:br>
            <a:r>
              <a:rPr lang="fr-FR" sz="2400" dirty="0"/>
              <a:t/>
            </a:r>
            <a:br>
              <a:rPr lang="fr-FR" sz="2400" dirty="0"/>
            </a:br>
            <a:r>
              <a:rPr lang="fr-BE" sz="2400" dirty="0" smtClean="0"/>
              <a:t/>
            </a:r>
            <a:br>
              <a:rPr lang="fr-BE" sz="2400" dirty="0" smtClean="0"/>
            </a:br>
            <a:r>
              <a:rPr lang="fr-BE" sz="2400" dirty="0"/>
              <a:t/>
            </a:r>
            <a:br>
              <a:rPr lang="fr-BE" sz="2400" dirty="0"/>
            </a:br>
            <a:r>
              <a:rPr lang="fr-BE" sz="2400" dirty="0" smtClean="0"/>
              <a:t/>
            </a:r>
            <a:br>
              <a:rPr lang="fr-BE" sz="2400" dirty="0" smtClean="0"/>
            </a:br>
            <a:r>
              <a:rPr lang="fr-BE" sz="2000" dirty="0"/>
              <a:t/>
            </a:r>
            <a:br>
              <a:rPr lang="fr-BE" sz="2000" dirty="0"/>
            </a:br>
            <a:endParaRPr lang="fr-FR" sz="2000" dirty="0"/>
          </a:p>
        </p:txBody>
      </p:sp>
    </p:spTree>
    <p:extLst>
      <p:ext uri="{BB962C8B-B14F-4D97-AF65-F5344CB8AC3E}">
        <p14:creationId xmlns:p14="http://schemas.microsoft.com/office/powerpoint/2010/main" val="40534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2351722"/>
            <a:ext cx="4190399" cy="3142800"/>
          </a:xfrm>
          <a:prstGeom prst="rect">
            <a:avLst/>
          </a:prstGeom>
        </p:spPr>
      </p:pic>
      <p:sp>
        <p:nvSpPr>
          <p:cNvPr id="2" name="Titre 1"/>
          <p:cNvSpPr>
            <a:spLocks noGrp="1"/>
          </p:cNvSpPr>
          <p:nvPr>
            <p:ph type="title"/>
          </p:nvPr>
        </p:nvSpPr>
        <p:spPr>
          <a:xfrm>
            <a:off x="2021840" y="2348864"/>
            <a:ext cx="6207760" cy="3145658"/>
          </a:xfrm>
          <a:solidFill>
            <a:schemeClr val="tx1">
              <a:lumMod val="75000"/>
            </a:schemeClr>
          </a:solidFill>
        </p:spPr>
        <p:txBody>
          <a:bodyPr>
            <a:noAutofit/>
          </a:bodyPr>
          <a:lstStyle/>
          <a:p>
            <a:pPr marL="177800"/>
            <a:r>
              <a:rPr lang="fr-FR" sz="4400" dirty="0" smtClean="0"/>
              <a:t>Le site Amigo </a:t>
            </a:r>
            <a:r>
              <a:rPr lang="fr-FR" sz="4400" dirty="0" err="1" smtClean="0"/>
              <a:t>Bay</a:t>
            </a:r>
            <a:r>
              <a:rPr lang="fr-FR" sz="4400" dirty="0" smtClean="0"/>
              <a:t> :</a:t>
            </a:r>
            <a:br>
              <a:rPr lang="fr-FR" sz="4400" dirty="0" smtClean="0"/>
            </a:br>
            <a:r>
              <a:rPr lang="fr-BE" sz="2400" dirty="0" smtClean="0"/>
              <a:t>implanté </a:t>
            </a:r>
            <a:r>
              <a:rPr lang="fr-BE" sz="2400" dirty="0"/>
              <a:t>sur plusieurs hectares de jardins, </a:t>
            </a:r>
            <a:r>
              <a:rPr lang="fr-BE" sz="2400" dirty="0" smtClean="0"/>
              <a:t/>
            </a:r>
            <a:br>
              <a:rPr lang="fr-BE" sz="2400" dirty="0" smtClean="0"/>
            </a:br>
            <a:r>
              <a:rPr lang="fr-BE" sz="2400" dirty="0" smtClean="0"/>
              <a:t>au </a:t>
            </a:r>
            <a:r>
              <a:rPr lang="fr-BE" sz="2400" dirty="0"/>
              <a:t>bord de l'une des plus belles baies </a:t>
            </a:r>
            <a:r>
              <a:rPr lang="fr-BE" sz="2400" dirty="0" smtClean="0"/>
              <a:t/>
            </a:r>
            <a:br>
              <a:rPr lang="fr-BE" sz="2400" dirty="0" smtClean="0"/>
            </a:br>
            <a:r>
              <a:rPr lang="fr-BE" sz="2400" dirty="0" smtClean="0"/>
              <a:t>de </a:t>
            </a:r>
            <a:r>
              <a:rPr lang="fr-BE" sz="2400" dirty="0"/>
              <a:t>Cap </a:t>
            </a:r>
            <a:r>
              <a:rPr lang="fr-BE" sz="2400" dirty="0" err="1" smtClean="0"/>
              <a:t>Skirring</a:t>
            </a:r>
            <a:r>
              <a:rPr lang="fr-BE" sz="2400" dirty="0" smtClean="0"/>
              <a:t> </a:t>
            </a:r>
            <a:br>
              <a:rPr lang="fr-BE" sz="2400" dirty="0" smtClean="0"/>
            </a:br>
            <a:endParaRPr lang="fr-FR" sz="2400"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250" y="2351722"/>
            <a:ext cx="4190400" cy="3142800"/>
          </a:xfrm>
          <a:prstGeom prst="rect">
            <a:avLst/>
          </a:prstGeom>
        </p:spPr>
      </p:pic>
    </p:spTree>
    <p:extLst>
      <p:ext uri="{BB962C8B-B14F-4D97-AF65-F5344CB8AC3E}">
        <p14:creationId xmlns:p14="http://schemas.microsoft.com/office/powerpoint/2010/main" val="42185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3" y="0"/>
            <a:ext cx="6364443" cy="2681021"/>
          </a:xfrm>
          <a:prstGeom prst="rect">
            <a:avLst/>
          </a:prstGeom>
        </p:spPr>
      </p:pic>
      <p:sp>
        <p:nvSpPr>
          <p:cNvPr id="2" name="Titre 1"/>
          <p:cNvSpPr>
            <a:spLocks noGrp="1"/>
          </p:cNvSpPr>
          <p:nvPr>
            <p:ph type="title"/>
          </p:nvPr>
        </p:nvSpPr>
        <p:spPr>
          <a:xfrm>
            <a:off x="0" y="2681021"/>
            <a:ext cx="5634990" cy="4176978"/>
          </a:xfrm>
          <a:solidFill>
            <a:schemeClr val="tx1">
              <a:lumMod val="75000"/>
            </a:schemeClr>
          </a:solidFill>
        </p:spPr>
        <p:txBody>
          <a:bodyPr>
            <a:noAutofit/>
          </a:bodyPr>
          <a:lstStyle/>
          <a:p>
            <a:pPr marL="177800"/>
            <a:r>
              <a:rPr lang="fr-BE" sz="2400" b="1" dirty="0" smtClean="0"/>
              <a:t>Amigo </a:t>
            </a:r>
            <a:r>
              <a:rPr lang="fr-BE" sz="2400" b="1" dirty="0" err="1" smtClean="0"/>
              <a:t>Bay</a:t>
            </a:r>
            <a:r>
              <a:rPr lang="fr-BE" sz="2400" b="1" dirty="0" smtClean="0"/>
              <a:t>, c’est aussi </a:t>
            </a:r>
            <a:r>
              <a:rPr lang="fr-BE" sz="2400" dirty="0" smtClean="0"/>
              <a:t/>
            </a:r>
            <a:br>
              <a:rPr lang="fr-BE" sz="2400" dirty="0" smtClean="0"/>
            </a:br>
            <a:r>
              <a:rPr lang="fr-BE" sz="2400" dirty="0" smtClean="0"/>
              <a:t>des </a:t>
            </a:r>
            <a:r>
              <a:rPr lang="fr-BE" sz="2400" dirty="0"/>
              <a:t>villas de </a:t>
            </a:r>
            <a:r>
              <a:rPr lang="fr-BE" sz="2400" dirty="0" smtClean="0"/>
              <a:t>luxe (2 </a:t>
            </a:r>
            <a:r>
              <a:rPr lang="fr-BE" sz="2400" dirty="0"/>
              <a:t>et 3 </a:t>
            </a:r>
            <a:r>
              <a:rPr lang="fr-BE" sz="2400" dirty="0" smtClean="0"/>
              <a:t>chambres) </a:t>
            </a:r>
            <a:r>
              <a:rPr lang="fr-BE" sz="2400" dirty="0"/>
              <a:t>proposées en location et </a:t>
            </a:r>
            <a:r>
              <a:rPr lang="fr-BE" sz="2400" dirty="0" smtClean="0"/>
              <a:t>à la vente </a:t>
            </a:r>
            <a:br>
              <a:rPr lang="fr-BE" sz="2400" dirty="0" smtClean="0"/>
            </a:br>
            <a:r>
              <a:rPr lang="fr-BE" sz="2400" dirty="0" smtClean="0"/>
              <a:t>avec </a:t>
            </a:r>
            <a:r>
              <a:rPr lang="fr-BE" sz="2400" dirty="0"/>
              <a:t>services hôteliers</a:t>
            </a:r>
            <a:r>
              <a:rPr lang="fr-BE" sz="2400" dirty="0" smtClean="0"/>
              <a:t>.</a:t>
            </a:r>
            <a:br>
              <a:rPr lang="fr-BE" sz="2400" dirty="0" smtClean="0"/>
            </a:br>
            <a:r>
              <a:rPr lang="fr-BE" sz="2400" dirty="0"/>
              <a:t/>
            </a:r>
            <a:br>
              <a:rPr lang="fr-BE" sz="2400" dirty="0"/>
            </a:br>
            <a:r>
              <a:rPr lang="fr-BE" sz="2400" dirty="0" smtClean="0"/>
              <a:t/>
            </a:r>
            <a:br>
              <a:rPr lang="fr-BE" sz="2400" dirty="0" smtClean="0"/>
            </a:br>
            <a:r>
              <a:rPr lang="fr-BE" sz="2400" dirty="0"/>
              <a:t/>
            </a:r>
            <a:br>
              <a:rPr lang="fr-BE" sz="2400" dirty="0"/>
            </a:br>
            <a:r>
              <a:rPr lang="fr-BE" sz="2400" dirty="0" smtClean="0"/>
              <a:t/>
            </a:r>
            <a:br>
              <a:rPr lang="fr-BE" sz="2400" dirty="0" smtClean="0"/>
            </a:br>
            <a:r>
              <a:rPr lang="fr-BE" sz="2400" dirty="0"/>
              <a:t/>
            </a:r>
            <a:br>
              <a:rPr lang="fr-BE" sz="2400" dirty="0"/>
            </a:br>
            <a:r>
              <a:rPr lang="fr-BE" sz="2400" dirty="0"/>
              <a:t/>
            </a:r>
            <a:br>
              <a:rPr lang="fr-BE" sz="2400" dirty="0"/>
            </a:br>
            <a:endParaRPr lang="fr-FR" sz="2000" dirty="0"/>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6" y="4453382"/>
            <a:ext cx="5617026" cy="2531617"/>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272" y="-1466850"/>
            <a:ext cx="6629400" cy="44196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272" y="2681021"/>
            <a:ext cx="6636104" cy="4977078"/>
          </a:xfrm>
          <a:prstGeom prst="rect">
            <a:avLst/>
          </a:prstGeom>
        </p:spPr>
      </p:pic>
    </p:spTree>
    <p:extLst>
      <p:ext uri="{BB962C8B-B14F-4D97-AF65-F5344CB8AC3E}">
        <p14:creationId xmlns:p14="http://schemas.microsoft.com/office/powerpoint/2010/main" val="28877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100" y="2496066"/>
            <a:ext cx="7327900" cy="488526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100" y="0"/>
            <a:ext cx="3663950" cy="2753197"/>
          </a:xfrm>
          <a:prstGeom prst="rect">
            <a:avLst/>
          </a:prstGeom>
        </p:spPr>
      </p:pic>
      <p:sp>
        <p:nvSpPr>
          <p:cNvPr id="2" name="Titre 1"/>
          <p:cNvSpPr>
            <a:spLocks noGrp="1"/>
          </p:cNvSpPr>
          <p:nvPr>
            <p:ph type="title"/>
          </p:nvPr>
        </p:nvSpPr>
        <p:spPr>
          <a:xfrm>
            <a:off x="0" y="0"/>
            <a:ext cx="4991100" cy="6858000"/>
          </a:xfrm>
          <a:solidFill>
            <a:schemeClr val="tx1">
              <a:lumMod val="75000"/>
            </a:schemeClr>
          </a:solidFill>
        </p:spPr>
        <p:txBody>
          <a:bodyPr>
            <a:noAutofit/>
          </a:bodyPr>
          <a:lstStyle/>
          <a:p>
            <a:pPr marL="177800"/>
            <a:r>
              <a:rPr lang="fr-FR" sz="4400" dirty="0" smtClean="0"/>
              <a:t>Le site Amigo </a:t>
            </a:r>
            <a:r>
              <a:rPr lang="fr-FR" sz="4400" dirty="0" err="1" smtClean="0"/>
              <a:t>Bay</a:t>
            </a:r>
            <a:r>
              <a:rPr lang="fr-FR" sz="4400" dirty="0" smtClean="0"/>
              <a:t> </a:t>
            </a:r>
            <a:br>
              <a:rPr lang="fr-FR" sz="4400" dirty="0" smtClean="0"/>
            </a:br>
            <a:r>
              <a:rPr lang="fr-BE" sz="2000"/>
              <a:t/>
            </a:r>
            <a:br>
              <a:rPr lang="fr-BE" sz="2000"/>
            </a:br>
            <a:r>
              <a:rPr lang="fr-BE" sz="2000" dirty="0"/>
              <a:t>D</a:t>
            </a:r>
            <a:r>
              <a:rPr lang="fr-BE" sz="2000" smtClean="0"/>
              <a:t>es </a:t>
            </a:r>
            <a:r>
              <a:rPr lang="fr-BE" sz="2000" dirty="0" smtClean="0"/>
              <a:t>villas de grande qualité aux standards européens (équipement, isolation, climatisation, connectivité…) accueillent </a:t>
            </a:r>
            <a:r>
              <a:rPr lang="fr-BE" sz="2000" dirty="0"/>
              <a:t>leurs hôtes dans des conditions de charme et de confort exceptionnelles</a:t>
            </a:r>
            <a:r>
              <a:rPr lang="fr-BE" sz="2000" dirty="0" smtClean="0"/>
              <a:t>.</a:t>
            </a:r>
            <a:br>
              <a:rPr lang="fr-BE" sz="2000" dirty="0" smtClean="0"/>
            </a:br>
            <a:r>
              <a:rPr lang="fr-BE" sz="2000" dirty="0" smtClean="0"/>
              <a:t/>
            </a:r>
            <a:br>
              <a:rPr lang="fr-BE" sz="2000" dirty="0" smtClean="0"/>
            </a:br>
            <a:r>
              <a:rPr lang="fr-BE" sz="2000" dirty="0" smtClean="0"/>
              <a:t>La situation privilégiée offre un </a:t>
            </a:r>
            <a:r>
              <a:rPr lang="fr-BE" sz="2000" dirty="0"/>
              <a:t>calme </a:t>
            </a:r>
            <a:r>
              <a:rPr lang="fr-BE" sz="2000" dirty="0" smtClean="0"/>
              <a:t>absolu et un accès </a:t>
            </a:r>
            <a:r>
              <a:rPr lang="fr-BE" sz="2000" dirty="0"/>
              <a:t>direct à la </a:t>
            </a:r>
            <a:r>
              <a:rPr lang="fr-BE" sz="2000" dirty="0" smtClean="0"/>
              <a:t>plage déserte. </a:t>
            </a:r>
            <a:br>
              <a:rPr lang="fr-BE" sz="2000" dirty="0" smtClean="0"/>
            </a:br>
            <a:r>
              <a:rPr lang="fr-BE" sz="2000" dirty="0" smtClean="0"/>
              <a:t/>
            </a:r>
            <a:br>
              <a:rPr lang="fr-BE" sz="2000" dirty="0" smtClean="0"/>
            </a:br>
            <a:r>
              <a:rPr lang="fr-BE" sz="2000" dirty="0" smtClean="0"/>
              <a:t>L’aéroport </a:t>
            </a:r>
            <a:r>
              <a:rPr lang="fr-BE" sz="2000" dirty="0"/>
              <a:t>et </a:t>
            </a:r>
            <a:r>
              <a:rPr lang="fr-BE" sz="2000" dirty="0" smtClean="0"/>
              <a:t>le golf sont très </a:t>
            </a:r>
            <a:r>
              <a:rPr lang="fr-BE" sz="2000" dirty="0"/>
              <a:t>proches. </a:t>
            </a:r>
            <a:r>
              <a:rPr lang="fr-BE" sz="2000" dirty="0" smtClean="0"/>
              <a:t/>
            </a:r>
            <a:br>
              <a:rPr lang="fr-BE" sz="2000" dirty="0" smtClean="0"/>
            </a:br>
            <a:r>
              <a:rPr lang="fr-BE" sz="2000" dirty="0"/>
              <a:t/>
            </a:r>
            <a:br>
              <a:rPr lang="fr-BE" sz="2000" dirty="0"/>
            </a:br>
            <a:r>
              <a:rPr lang="fr-BE" sz="2000" dirty="0" smtClean="0"/>
              <a:t>320 jours de soleil par an…</a:t>
            </a:r>
            <a:br>
              <a:rPr lang="fr-BE" sz="2000" dirty="0" smtClean="0"/>
            </a:br>
            <a:r>
              <a:rPr lang="fr-BE" sz="2000" dirty="0"/>
              <a:t/>
            </a:r>
            <a:br>
              <a:rPr lang="fr-BE" sz="2000" dirty="0"/>
            </a:br>
            <a:r>
              <a:rPr lang="fr-BE" sz="2000" dirty="0" smtClean="0"/>
              <a:t/>
            </a:r>
            <a:br>
              <a:rPr lang="fr-BE" sz="2000" dirty="0" smtClean="0"/>
            </a:br>
            <a:r>
              <a:rPr lang="fr-BE" sz="2000" dirty="0" smtClean="0"/>
              <a:t/>
            </a:r>
            <a:br>
              <a:rPr lang="fr-BE" sz="2000" dirty="0" smtClean="0"/>
            </a:br>
            <a:endParaRPr lang="fr-FR" sz="1200" dirty="0"/>
          </a:p>
        </p:txBody>
      </p:sp>
      <p:sp>
        <p:nvSpPr>
          <p:cNvPr id="4" name="ZoneTexte 3"/>
          <p:cNvSpPr txBox="1"/>
          <p:nvPr/>
        </p:nvSpPr>
        <p:spPr>
          <a:xfrm>
            <a:off x="7962900" y="2311400"/>
            <a:ext cx="2933432" cy="369332"/>
          </a:xfrm>
          <a:prstGeom prst="rect">
            <a:avLst/>
          </a:prstGeom>
          <a:noFill/>
        </p:spPr>
        <p:txBody>
          <a:bodyPr wrap="none" rtlCol="0">
            <a:spAutoFit/>
          </a:bodyPr>
          <a:lstStyle/>
          <a:p>
            <a:r>
              <a:rPr lang="fr-BE" dirty="0" smtClean="0"/>
              <a:t>Photos à recevoir du Sénégal</a:t>
            </a:r>
            <a:endParaRPr lang="fr-BE"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8050" y="0"/>
            <a:ext cx="3663950" cy="2747963"/>
          </a:xfrm>
          <a:prstGeom prst="rect">
            <a:avLst/>
          </a:prstGeom>
        </p:spPr>
      </p:pic>
    </p:spTree>
    <p:extLst>
      <p:ext uri="{BB962C8B-B14F-4D97-AF65-F5344CB8AC3E}">
        <p14:creationId xmlns:p14="http://schemas.microsoft.com/office/powerpoint/2010/main" val="778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100" y="-584201"/>
            <a:ext cx="7327900" cy="4884169"/>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900" y="4196914"/>
            <a:ext cx="3975100" cy="2661085"/>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4100" y="4196914"/>
            <a:ext cx="4076700" cy="3057525"/>
          </a:xfrm>
          <a:prstGeom prst="rect">
            <a:avLst/>
          </a:prstGeom>
        </p:spPr>
      </p:pic>
      <p:sp>
        <p:nvSpPr>
          <p:cNvPr id="2" name="Titre 1"/>
          <p:cNvSpPr>
            <a:spLocks noGrp="1"/>
          </p:cNvSpPr>
          <p:nvPr>
            <p:ph type="title"/>
          </p:nvPr>
        </p:nvSpPr>
        <p:spPr>
          <a:xfrm>
            <a:off x="0" y="0"/>
            <a:ext cx="4991100" cy="6858000"/>
          </a:xfrm>
          <a:solidFill>
            <a:schemeClr val="tx1">
              <a:lumMod val="75000"/>
            </a:schemeClr>
          </a:solidFill>
        </p:spPr>
        <p:txBody>
          <a:bodyPr>
            <a:noAutofit/>
          </a:bodyPr>
          <a:lstStyle/>
          <a:p>
            <a:pPr marL="177800"/>
            <a:r>
              <a:rPr lang="fr-FR" sz="4400" dirty="0" smtClean="0"/>
              <a:t>Le site Amigo </a:t>
            </a:r>
            <a:r>
              <a:rPr lang="fr-FR" sz="4400" dirty="0" err="1" smtClean="0"/>
              <a:t>Bay</a:t>
            </a:r>
            <a:r>
              <a:rPr lang="fr-FR" sz="4400" dirty="0" smtClean="0"/>
              <a:t> </a:t>
            </a:r>
            <a:br>
              <a:rPr lang="fr-FR" sz="4400" dirty="0" smtClean="0"/>
            </a:br>
            <a:r>
              <a:rPr lang="fr-FR" sz="2000" dirty="0" smtClean="0"/>
              <a:t/>
            </a:r>
            <a:br>
              <a:rPr lang="fr-FR" sz="2000" dirty="0" smtClean="0"/>
            </a:br>
            <a:r>
              <a:rPr lang="fr-BE" sz="2000" dirty="0"/>
              <a:t>Le service hôtelier impeccable </a:t>
            </a:r>
            <a:r>
              <a:rPr lang="fr-BE" sz="2000" dirty="0" smtClean="0"/>
              <a:t>et discret </a:t>
            </a:r>
            <a:br>
              <a:rPr lang="fr-BE" sz="2000" dirty="0" smtClean="0"/>
            </a:br>
            <a:r>
              <a:rPr lang="fr-BE" sz="2000" dirty="0" smtClean="0"/>
              <a:t>est à la disposition des locataires comme des propriétaires. </a:t>
            </a:r>
            <a:br>
              <a:rPr lang="fr-BE" sz="2000" dirty="0" smtClean="0"/>
            </a:br>
            <a:r>
              <a:rPr lang="fr-BE" sz="2000" dirty="0"/>
              <a:t/>
            </a:r>
            <a:br>
              <a:rPr lang="fr-BE" sz="2000" dirty="0"/>
            </a:br>
            <a:r>
              <a:rPr lang="fr-BE" sz="2000" dirty="0" smtClean="0"/>
              <a:t>Les locataires reçoivent d’office les services de femme </a:t>
            </a:r>
            <a:r>
              <a:rPr lang="fr-BE" sz="2000" dirty="0"/>
              <a:t>de ménage à </a:t>
            </a:r>
            <a:r>
              <a:rPr lang="fr-BE" sz="2000" dirty="0" smtClean="0"/>
              <a:t>demeure, jardinier permanent, entretien </a:t>
            </a:r>
            <a:r>
              <a:rPr lang="fr-BE" sz="2000" dirty="0"/>
              <a:t>piscine </a:t>
            </a:r>
            <a:r>
              <a:rPr lang="fr-BE" sz="2000" dirty="0" smtClean="0"/>
              <a:t>et gardiennage </a:t>
            </a:r>
            <a:r>
              <a:rPr lang="fr-BE" sz="2000" dirty="0"/>
              <a:t>jour et </a:t>
            </a:r>
            <a:r>
              <a:rPr lang="fr-BE" sz="2000" dirty="0" smtClean="0"/>
              <a:t>nuit.</a:t>
            </a:r>
            <a:br>
              <a:rPr lang="fr-BE" sz="2000" dirty="0" smtClean="0"/>
            </a:br>
            <a:r>
              <a:rPr lang="fr-BE" sz="2000" dirty="0"/>
              <a:t/>
            </a:r>
            <a:br>
              <a:rPr lang="fr-BE" sz="2000" dirty="0"/>
            </a:br>
            <a:r>
              <a:rPr lang="fr-BE" sz="2000" dirty="0"/>
              <a:t>D</a:t>
            </a:r>
            <a:r>
              <a:rPr lang="fr-BE" sz="2000" dirty="0" smtClean="0"/>
              <a:t>es services supplémentaires sont disponibles </a:t>
            </a:r>
            <a:r>
              <a:rPr lang="fr-BE" sz="2000" dirty="0"/>
              <a:t>à la </a:t>
            </a:r>
            <a:r>
              <a:rPr lang="fr-BE" sz="2000" dirty="0" smtClean="0"/>
              <a:t>carte : </a:t>
            </a:r>
            <a:r>
              <a:rPr lang="fr-BE" sz="2000" dirty="0"/>
              <a:t/>
            </a:r>
            <a:br>
              <a:rPr lang="fr-BE" sz="2000" dirty="0"/>
            </a:br>
            <a:r>
              <a:rPr lang="fr-BE" sz="2000" dirty="0" smtClean="0"/>
              <a:t>- courses livrées à la maison</a:t>
            </a:r>
            <a:r>
              <a:rPr lang="fr-BE" sz="2000" dirty="0"/>
              <a:t/>
            </a:r>
            <a:br>
              <a:rPr lang="fr-BE" sz="2000" dirty="0"/>
            </a:br>
            <a:r>
              <a:rPr lang="fr-BE" sz="2000" dirty="0" smtClean="0"/>
              <a:t>- (excellente) cuisinière </a:t>
            </a:r>
            <a:r>
              <a:rPr lang="fr-BE" sz="2000" dirty="0"/>
              <a:t>à demeure</a:t>
            </a:r>
            <a:br>
              <a:rPr lang="fr-BE" sz="2000" dirty="0"/>
            </a:br>
            <a:r>
              <a:rPr lang="fr-BE" sz="2000" dirty="0" smtClean="0"/>
              <a:t>- traiteurs </a:t>
            </a:r>
            <a:r>
              <a:rPr lang="fr-BE" sz="2000" dirty="0"/>
              <a:t>à domicile</a:t>
            </a:r>
            <a:br>
              <a:rPr lang="fr-BE" sz="2000" dirty="0"/>
            </a:br>
            <a:r>
              <a:rPr lang="fr-BE" sz="2000" dirty="0" smtClean="0"/>
              <a:t>- organisation </a:t>
            </a:r>
            <a:r>
              <a:rPr lang="fr-BE" sz="2000" dirty="0"/>
              <a:t>de voyages et découvertes</a:t>
            </a:r>
            <a:br>
              <a:rPr lang="fr-BE" sz="2000" dirty="0"/>
            </a:br>
            <a:r>
              <a:rPr lang="fr-BE" sz="2000" dirty="0" smtClean="0"/>
              <a:t>- fourniture </a:t>
            </a:r>
            <a:r>
              <a:rPr lang="fr-BE" sz="2000" dirty="0"/>
              <a:t>de quads</a:t>
            </a:r>
            <a:br>
              <a:rPr lang="fr-BE" sz="2000" dirty="0"/>
            </a:br>
            <a:r>
              <a:rPr lang="fr-BE" sz="2000" dirty="0" smtClean="0"/>
              <a:t>- location </a:t>
            </a:r>
            <a:r>
              <a:rPr lang="fr-BE" sz="2000" dirty="0"/>
              <a:t>de </a:t>
            </a:r>
            <a:r>
              <a:rPr lang="fr-BE" sz="2000" dirty="0" smtClean="0"/>
              <a:t>motos/voitures</a:t>
            </a:r>
            <a:br>
              <a:rPr lang="fr-BE" sz="2000" dirty="0" smtClean="0"/>
            </a:br>
            <a:r>
              <a:rPr lang="fr-BE" sz="1050" dirty="0"/>
              <a:t/>
            </a:r>
            <a:br>
              <a:rPr lang="fr-BE" sz="1050" dirty="0"/>
            </a:br>
            <a:endParaRPr lang="fr-FR" sz="1200" dirty="0"/>
          </a:p>
        </p:txBody>
      </p:sp>
    </p:spTree>
    <p:extLst>
      <p:ext uri="{BB962C8B-B14F-4D97-AF65-F5344CB8AC3E}">
        <p14:creationId xmlns:p14="http://schemas.microsoft.com/office/powerpoint/2010/main" val="153246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00" y="2343151"/>
            <a:ext cx="4714200" cy="3142800"/>
          </a:xfrm>
          <a:prstGeom prst="rect">
            <a:avLst/>
          </a:prstGeom>
        </p:spPr>
      </p:pic>
      <p:sp>
        <p:nvSpPr>
          <p:cNvPr id="2" name="Titre 1"/>
          <p:cNvSpPr>
            <a:spLocks noGrp="1"/>
          </p:cNvSpPr>
          <p:nvPr>
            <p:ph type="title"/>
          </p:nvPr>
        </p:nvSpPr>
        <p:spPr>
          <a:xfrm>
            <a:off x="1603187" y="2343923"/>
            <a:ext cx="6949440" cy="3142800"/>
          </a:xfrm>
          <a:solidFill>
            <a:schemeClr val="tx1">
              <a:lumMod val="75000"/>
            </a:schemeClr>
          </a:solidFill>
        </p:spPr>
        <p:txBody>
          <a:bodyPr>
            <a:noAutofit/>
          </a:bodyPr>
          <a:lstStyle/>
          <a:p>
            <a:pPr marL="177800"/>
            <a:r>
              <a:rPr lang="fr-FR" sz="4400" dirty="0"/>
              <a:t>Cap </a:t>
            </a:r>
            <a:r>
              <a:rPr lang="fr-FR" sz="4400" dirty="0" err="1" smtClean="0"/>
              <a:t>Skirring</a:t>
            </a:r>
            <a:r>
              <a:rPr lang="fr-FR" sz="4400" dirty="0" smtClean="0"/>
              <a:t>, </a:t>
            </a:r>
            <a:br>
              <a:rPr lang="fr-FR" sz="4400" dirty="0" smtClean="0"/>
            </a:br>
            <a:r>
              <a:rPr lang="fr-FR" sz="4400" dirty="0" smtClean="0"/>
              <a:t>à la pointe de la </a:t>
            </a:r>
            <a:r>
              <a:rPr lang="fr-FR" sz="4400" dirty="0"/>
              <a:t>Casamance</a:t>
            </a:r>
            <a:r>
              <a:rPr lang="fr-FR" sz="4400" dirty="0" smtClean="0"/>
              <a:t/>
            </a:r>
            <a:br>
              <a:rPr lang="fr-FR" sz="4400" dirty="0" smtClean="0"/>
            </a:br>
            <a:r>
              <a:rPr lang="fr-BE" sz="3200" dirty="0" smtClean="0"/>
              <a:t>pays </a:t>
            </a:r>
            <a:r>
              <a:rPr lang="fr-BE" sz="3200" dirty="0"/>
              <a:t>de forêts, de fleuves et de </a:t>
            </a:r>
            <a:r>
              <a:rPr lang="fr-BE" sz="3200" dirty="0" smtClean="0"/>
              <a:t>rivières</a:t>
            </a:r>
            <a:br>
              <a:rPr lang="fr-BE" sz="3200" dirty="0" smtClean="0"/>
            </a:br>
            <a:endParaRPr lang="fr-FR" sz="1800"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834" y="2343151"/>
            <a:ext cx="4357064" cy="3142800"/>
          </a:xfrm>
          <a:prstGeom prst="rect">
            <a:avLst/>
          </a:prstGeom>
        </p:spPr>
      </p:pic>
    </p:spTree>
    <p:extLst>
      <p:ext uri="{BB962C8B-B14F-4D97-AF65-F5344CB8AC3E}">
        <p14:creationId xmlns:p14="http://schemas.microsoft.com/office/powerpoint/2010/main" val="16951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re 1"/>
          <p:cNvSpPr txBox="1">
            <a:spLocks/>
          </p:cNvSpPr>
          <p:nvPr/>
        </p:nvSpPr>
        <p:spPr>
          <a:xfrm>
            <a:off x="0" y="0"/>
            <a:ext cx="4880610" cy="6858000"/>
          </a:xfrm>
          <a:prstGeom prst="rect">
            <a:avLst/>
          </a:prstGeom>
          <a:solidFill>
            <a:schemeClr val="tx1">
              <a:lumMod val="75000"/>
            </a:schemeClr>
          </a:solidFill>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pPr marL="177800"/>
            <a:r>
              <a:rPr lang="fr-FR" sz="4400" dirty="0" smtClean="0"/>
              <a:t>La Casamance </a:t>
            </a:r>
            <a:br>
              <a:rPr lang="fr-FR" sz="4400" dirty="0" smtClean="0"/>
            </a:br>
            <a:r>
              <a:rPr lang="fr-FR" sz="2000" dirty="0" smtClean="0"/>
              <a:t/>
            </a:r>
            <a:br>
              <a:rPr lang="fr-FR" sz="2000" dirty="0" smtClean="0"/>
            </a:br>
            <a:r>
              <a:rPr lang="fr-BE" sz="2000" dirty="0" smtClean="0"/>
              <a:t>Un température constante</a:t>
            </a:r>
          </a:p>
          <a:p>
            <a:pPr marL="177800"/>
            <a:r>
              <a:rPr lang="fr-BE" sz="2000" dirty="0" smtClean="0"/>
              <a:t>Une saison des pluies brève</a:t>
            </a:r>
            <a:endParaRPr lang="fr-BE" sz="2000" dirty="0"/>
          </a:p>
          <a:p>
            <a:pPr marL="177800"/>
            <a:endParaRPr lang="fr-BE" sz="2000" dirty="0" smtClean="0"/>
          </a:p>
          <a:p>
            <a:pPr marL="177800"/>
            <a:r>
              <a:rPr lang="fr-BE" sz="2000" dirty="0" smtClean="0"/>
              <a:t/>
            </a:r>
            <a:br>
              <a:rPr lang="fr-BE" sz="2000" dirty="0" smtClean="0"/>
            </a:br>
            <a:endParaRPr lang="fr-FR" sz="12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675" y="895350"/>
            <a:ext cx="6905625" cy="5067300"/>
          </a:xfrm>
          <a:prstGeom prst="rect">
            <a:avLst/>
          </a:prstGeom>
        </p:spPr>
      </p:pic>
    </p:spTree>
    <p:extLst>
      <p:ext uri="{BB962C8B-B14F-4D97-AF65-F5344CB8AC3E}">
        <p14:creationId xmlns:p14="http://schemas.microsoft.com/office/powerpoint/2010/main" val="265052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515" y="0"/>
            <a:ext cx="10297057" cy="6858000"/>
          </a:xfrm>
          <a:prstGeom prst="rect">
            <a:avLst/>
          </a:prstGeom>
        </p:spPr>
      </p:pic>
      <p:sp>
        <p:nvSpPr>
          <p:cNvPr id="6" name="Titre 1"/>
          <p:cNvSpPr txBox="1">
            <a:spLocks/>
          </p:cNvSpPr>
          <p:nvPr/>
        </p:nvSpPr>
        <p:spPr>
          <a:xfrm>
            <a:off x="0" y="0"/>
            <a:ext cx="5067300" cy="6858000"/>
          </a:xfrm>
          <a:prstGeom prst="rect">
            <a:avLst/>
          </a:prstGeom>
          <a:solidFill>
            <a:schemeClr val="tx1">
              <a:lumMod val="75000"/>
            </a:schemeClr>
          </a:solidFill>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pPr marL="177800"/>
            <a:r>
              <a:rPr lang="fr-FR" sz="4400" dirty="0"/>
              <a:t>Cap </a:t>
            </a:r>
            <a:r>
              <a:rPr lang="fr-FR" sz="4400" dirty="0" err="1" smtClean="0"/>
              <a:t>Skirring</a:t>
            </a:r>
            <a:r>
              <a:rPr lang="fr-FR" sz="4400" dirty="0" smtClean="0"/>
              <a:t/>
            </a:r>
            <a:br>
              <a:rPr lang="fr-FR" sz="4400" dirty="0" smtClean="0"/>
            </a:br>
            <a:endParaRPr lang="fr-FR" sz="2000" dirty="0" smtClean="0"/>
          </a:p>
          <a:p>
            <a:pPr marL="177800">
              <a:buFontTx/>
              <a:buChar char="-"/>
            </a:pPr>
            <a:r>
              <a:rPr lang="fr-FR" sz="2400" dirty="0" smtClean="0"/>
              <a:t> Destination de villégiature </a:t>
            </a:r>
            <a:br>
              <a:rPr lang="fr-FR" sz="2400" dirty="0" smtClean="0"/>
            </a:br>
            <a:r>
              <a:rPr lang="fr-FR" sz="2400" dirty="0" smtClean="0"/>
              <a:t>   depuis 1960</a:t>
            </a:r>
            <a:br>
              <a:rPr lang="fr-FR" sz="2400" dirty="0" smtClean="0"/>
            </a:br>
            <a:endParaRPr lang="fr-FR" sz="1000" dirty="0" smtClean="0"/>
          </a:p>
          <a:p>
            <a:pPr marL="177800">
              <a:buFontTx/>
              <a:buChar char="-"/>
            </a:pPr>
            <a:r>
              <a:rPr lang="fr-FR" sz="2400" dirty="0" smtClean="0"/>
              <a:t>  Tous les équipements et services</a:t>
            </a:r>
            <a:br>
              <a:rPr lang="fr-FR" sz="2400" dirty="0" smtClean="0"/>
            </a:br>
            <a:r>
              <a:rPr lang="fr-FR" sz="2400" dirty="0" smtClean="0"/>
              <a:t>   disponibles : hôtels, </a:t>
            </a:r>
            <a:r>
              <a:rPr lang="fr-FR" sz="2400" dirty="0">
                <a:hlinkClick r:id="rId4"/>
              </a:rPr>
              <a:t>golf</a:t>
            </a:r>
            <a:r>
              <a:rPr lang="fr-FR" sz="2400" dirty="0" smtClean="0"/>
              <a:t>, </a:t>
            </a:r>
            <a:br>
              <a:rPr lang="fr-FR" sz="2400" dirty="0" smtClean="0"/>
            </a:br>
            <a:r>
              <a:rPr lang="fr-FR" sz="2400" dirty="0" smtClean="0"/>
              <a:t>   </a:t>
            </a:r>
            <a:r>
              <a:rPr lang="fr-FR" sz="2400" dirty="0" smtClean="0">
                <a:hlinkClick r:id="rId5"/>
              </a:rPr>
              <a:t>Club Med</a:t>
            </a:r>
            <a:r>
              <a:rPr lang="fr-FR" sz="2400" dirty="0" smtClean="0"/>
              <a:t>, banques</a:t>
            </a:r>
            <a:r>
              <a:rPr lang="fr-FR" sz="2400" dirty="0"/>
              <a:t>, </a:t>
            </a:r>
            <a:r>
              <a:rPr lang="fr-FR" sz="2400" dirty="0" smtClean="0"/>
              <a:t>pharmacies,</a:t>
            </a:r>
            <a:br>
              <a:rPr lang="fr-FR" sz="2400" dirty="0" smtClean="0"/>
            </a:br>
            <a:r>
              <a:rPr lang="fr-FR" sz="2400" dirty="0" smtClean="0"/>
              <a:t>   hôpital d’</a:t>
            </a:r>
            <a:r>
              <a:rPr lang="fr-FR" sz="2400" dirty="0" err="1" smtClean="0"/>
              <a:t>Oussouye</a:t>
            </a:r>
            <a:r>
              <a:rPr lang="fr-FR" sz="2400" dirty="0"/>
              <a:t/>
            </a:r>
            <a:br>
              <a:rPr lang="fr-FR" sz="2400" dirty="0"/>
            </a:br>
            <a:endParaRPr lang="fr-FR" sz="1000" dirty="0"/>
          </a:p>
          <a:p>
            <a:pPr marL="177800">
              <a:buFontTx/>
              <a:buChar char="-"/>
            </a:pPr>
            <a:r>
              <a:rPr lang="fr-FR" sz="2400" dirty="0" smtClean="0"/>
              <a:t>  Des plages somptueuses et</a:t>
            </a:r>
            <a:br>
              <a:rPr lang="fr-FR" sz="2400" dirty="0" smtClean="0"/>
            </a:br>
            <a:r>
              <a:rPr lang="fr-FR" sz="2400" dirty="0" smtClean="0"/>
              <a:t>   désertes</a:t>
            </a:r>
            <a:br>
              <a:rPr lang="fr-FR" sz="2400" dirty="0" smtClean="0"/>
            </a:br>
            <a:endParaRPr lang="fr-FR" sz="1000" dirty="0" smtClean="0"/>
          </a:p>
          <a:p>
            <a:pPr marL="177800">
              <a:buFontTx/>
              <a:buChar char="-"/>
            </a:pPr>
            <a:r>
              <a:rPr lang="fr-FR" sz="2400" dirty="0" smtClean="0"/>
              <a:t>  Les villes à proximité : </a:t>
            </a:r>
            <a:r>
              <a:rPr lang="fr-BE" sz="2400" dirty="0" err="1" smtClean="0"/>
              <a:t>Zinguinchor</a:t>
            </a:r>
            <a:r>
              <a:rPr lang="fr-BE" sz="2400" dirty="0" smtClean="0"/>
              <a:t/>
            </a:r>
            <a:br>
              <a:rPr lang="fr-BE" sz="2400" dirty="0" smtClean="0"/>
            </a:br>
            <a:r>
              <a:rPr lang="fr-BE" sz="2400" dirty="0" smtClean="0"/>
              <a:t>    et </a:t>
            </a:r>
            <a:r>
              <a:rPr lang="fr-BE" sz="2400" dirty="0"/>
              <a:t>son marché </a:t>
            </a:r>
            <a:r>
              <a:rPr lang="fr-BE" sz="2400" dirty="0" smtClean="0"/>
              <a:t>artisanal, </a:t>
            </a:r>
            <a:r>
              <a:rPr lang="fr-BE" sz="2400" dirty="0" err="1" smtClean="0"/>
              <a:t>Oussouye</a:t>
            </a:r>
            <a:r>
              <a:rPr lang="fr-BE" sz="2400" dirty="0" smtClean="0"/>
              <a:t>,</a:t>
            </a:r>
            <a:br>
              <a:rPr lang="fr-BE" sz="2400" dirty="0" smtClean="0"/>
            </a:br>
            <a:r>
              <a:rPr lang="fr-BE" sz="2400" dirty="0" smtClean="0"/>
              <a:t>    Bignona et </a:t>
            </a:r>
            <a:r>
              <a:rPr lang="fr-BE" sz="2400" dirty="0" err="1" smtClean="0"/>
              <a:t>Kafountine</a:t>
            </a:r>
            <a:endParaRPr lang="fr-BE" sz="2400" dirty="0" smtClean="0"/>
          </a:p>
          <a:p>
            <a:pPr marL="177800"/>
            <a:r>
              <a:rPr lang="fr-FR" sz="1100" dirty="0"/>
              <a:t/>
            </a:r>
            <a:br>
              <a:rPr lang="fr-FR" sz="1100" dirty="0"/>
            </a:br>
            <a:r>
              <a:rPr lang="fr-FR" sz="2400" dirty="0" smtClean="0"/>
              <a:t>     </a:t>
            </a:r>
            <a:r>
              <a:rPr lang="fr-FR" sz="2000" dirty="0" smtClean="0">
                <a:hlinkClick r:id="rId6"/>
              </a:rPr>
              <a:t>www.casamance-tourisme.sn</a:t>
            </a:r>
            <a:r>
              <a:rPr lang="fr-FR" sz="2000" dirty="0"/>
              <a:t/>
            </a:r>
            <a:br>
              <a:rPr lang="fr-FR" sz="2000" dirty="0"/>
            </a:br>
            <a:r>
              <a:rPr lang="fr-FR" sz="2000" dirty="0" smtClean="0"/>
              <a:t>      </a:t>
            </a:r>
            <a:r>
              <a:rPr lang="fr-FR" sz="2000" dirty="0" smtClean="0">
                <a:hlinkClick r:id="rId7"/>
              </a:rPr>
              <a:t>www.cap-skirring.fr</a:t>
            </a:r>
            <a:r>
              <a:rPr lang="fr-FR" sz="2000" dirty="0" smtClean="0"/>
              <a:t> </a:t>
            </a:r>
            <a:r>
              <a:rPr lang="fr-FR" sz="2000" dirty="0"/>
              <a:t/>
            </a:r>
            <a:br>
              <a:rPr lang="fr-FR" sz="2000" dirty="0"/>
            </a:br>
            <a:r>
              <a:rPr lang="fr-FR" sz="2000" dirty="0" smtClean="0"/>
              <a:t>      </a:t>
            </a:r>
            <a:r>
              <a:rPr lang="fr-FR" sz="2000" dirty="0" smtClean="0">
                <a:hlinkClick r:id="rId8"/>
              </a:rPr>
              <a:t>www.cap-skirring.com</a:t>
            </a:r>
            <a:r>
              <a:rPr lang="fr-FR" sz="2000" dirty="0" smtClean="0"/>
              <a:t/>
            </a:r>
            <a:br>
              <a:rPr lang="fr-FR" sz="2000" dirty="0" smtClean="0"/>
            </a:br>
            <a:endParaRPr lang="fr-FR" sz="800" dirty="0"/>
          </a:p>
        </p:txBody>
      </p:sp>
    </p:spTree>
    <p:extLst>
      <p:ext uri="{BB962C8B-B14F-4D97-AF65-F5344CB8AC3E}">
        <p14:creationId xmlns:p14="http://schemas.microsoft.com/office/powerpoint/2010/main" val="9367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038" y="0"/>
            <a:ext cx="12237324" cy="6858000"/>
          </a:xfrm>
          <a:prstGeom prst="rect">
            <a:avLst/>
          </a:prstGeom>
        </p:spPr>
      </p:pic>
      <p:sp>
        <p:nvSpPr>
          <p:cNvPr id="6" name="Titre 1"/>
          <p:cNvSpPr txBox="1">
            <a:spLocks/>
          </p:cNvSpPr>
          <p:nvPr/>
        </p:nvSpPr>
        <p:spPr>
          <a:xfrm>
            <a:off x="0" y="0"/>
            <a:ext cx="4880610" cy="6858000"/>
          </a:xfrm>
          <a:prstGeom prst="rect">
            <a:avLst/>
          </a:prstGeom>
          <a:solidFill>
            <a:schemeClr val="tx1">
              <a:lumMod val="75000"/>
            </a:schemeClr>
          </a:solidFill>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pPr marL="177800"/>
            <a:r>
              <a:rPr lang="fr-FR" sz="4400" dirty="0" smtClean="0"/>
              <a:t>Accès en avion</a:t>
            </a:r>
            <a:r>
              <a:rPr lang="fr-FR" sz="4400" dirty="0"/>
              <a:t/>
            </a:r>
            <a:br>
              <a:rPr lang="fr-FR" sz="4400" dirty="0"/>
            </a:br>
            <a:r>
              <a:rPr lang="fr-FR" sz="2400" dirty="0" smtClean="0"/>
              <a:t>Cap </a:t>
            </a:r>
            <a:r>
              <a:rPr lang="fr-FR" sz="2400" dirty="0" err="1" smtClean="0"/>
              <a:t>Skirring</a:t>
            </a:r>
            <a:r>
              <a:rPr lang="fr-FR" sz="2400" dirty="0" smtClean="0"/>
              <a:t> est l’un des deux aéroports internationaux du Sénégal</a:t>
            </a:r>
            <a:br>
              <a:rPr lang="fr-FR" sz="2400" dirty="0" smtClean="0"/>
            </a:br>
            <a:r>
              <a:rPr lang="fr-FR" sz="2400" dirty="0" smtClean="0"/>
              <a:t/>
            </a:r>
            <a:br>
              <a:rPr lang="fr-FR" sz="2400" dirty="0" smtClean="0"/>
            </a:br>
            <a:r>
              <a:rPr lang="fr-FR" sz="2400" dirty="0" smtClean="0"/>
              <a:t>Vols directs Paris-Cap </a:t>
            </a:r>
            <a:r>
              <a:rPr lang="fr-FR" sz="2400" dirty="0" err="1" smtClean="0"/>
              <a:t>Skirring</a:t>
            </a:r>
            <a:r>
              <a:rPr lang="fr-FR" sz="2400" dirty="0" smtClean="0"/>
              <a:t> </a:t>
            </a:r>
            <a:br>
              <a:rPr lang="fr-FR" sz="2400" dirty="0" smtClean="0"/>
            </a:br>
            <a:r>
              <a:rPr lang="fr-FR" sz="2400" dirty="0" smtClean="0"/>
              <a:t>les mercredis, samedis et dimanches.</a:t>
            </a:r>
            <a:br>
              <a:rPr lang="fr-FR" sz="2400" dirty="0" smtClean="0"/>
            </a:br>
            <a:endParaRPr lang="fr-FR" sz="2400" dirty="0"/>
          </a:p>
          <a:p>
            <a:pPr marL="177800"/>
            <a:r>
              <a:rPr lang="fr-FR" sz="2400" dirty="0" smtClean="0"/>
              <a:t>Exemple </a:t>
            </a:r>
            <a:r>
              <a:rPr lang="fr-FR" sz="2400" b="1" dirty="0" smtClean="0"/>
              <a:t>départ Paris</a:t>
            </a:r>
            <a:r>
              <a:rPr lang="fr-FR" sz="2400" dirty="0" smtClean="0"/>
              <a:t/>
            </a:r>
            <a:br>
              <a:rPr lang="fr-FR" sz="2400" dirty="0" smtClean="0"/>
            </a:br>
            <a:r>
              <a:rPr lang="fr-FR" sz="2400" dirty="0" smtClean="0"/>
              <a:t>avec Air Méditerranée :  </a:t>
            </a:r>
            <a:br>
              <a:rPr lang="fr-FR" sz="2400" dirty="0" smtClean="0"/>
            </a:br>
            <a:r>
              <a:rPr lang="fr-FR" sz="2400" dirty="0" smtClean="0"/>
              <a:t/>
            </a:r>
            <a:br>
              <a:rPr lang="fr-FR" sz="2400" dirty="0" smtClean="0"/>
            </a:br>
            <a:r>
              <a:rPr lang="fr-FR" sz="2400" dirty="0" smtClean="0"/>
              <a:t>- départ Paris CDG 1</a:t>
            </a:r>
            <a:r>
              <a:rPr lang="fr-FR" sz="2400" baseline="30000" dirty="0" smtClean="0"/>
              <a:t>er</a:t>
            </a:r>
            <a:r>
              <a:rPr lang="fr-FR" sz="2400" dirty="0" smtClean="0"/>
              <a:t> mars 2014 à 5h05, arrivée Cap </a:t>
            </a:r>
            <a:r>
              <a:rPr lang="fr-FR" sz="2400" dirty="0" err="1" smtClean="0"/>
              <a:t>Skirring</a:t>
            </a:r>
            <a:r>
              <a:rPr lang="fr-FR" sz="2400" dirty="0" smtClean="0"/>
              <a:t> 11h10, </a:t>
            </a:r>
            <a:br>
              <a:rPr lang="fr-FR" sz="2400" dirty="0" smtClean="0"/>
            </a:br>
            <a:r>
              <a:rPr lang="fr-FR" sz="2400" dirty="0" smtClean="0"/>
              <a:t>- retour 8 mars 2014, arrivée Orly  </a:t>
            </a:r>
            <a:r>
              <a:rPr lang="fr-FR" sz="2400" dirty="0"/>
              <a:t>22h15 </a:t>
            </a:r>
            <a:endParaRPr lang="fr-FR" sz="2400" dirty="0" smtClean="0"/>
          </a:p>
          <a:p>
            <a:pPr marL="177800" algn="r"/>
            <a:r>
              <a:rPr lang="fr-FR" sz="2400" b="1" dirty="0" smtClean="0"/>
              <a:t>769 </a:t>
            </a:r>
            <a:r>
              <a:rPr lang="fr-FR" sz="2400" b="1" dirty="0"/>
              <a:t>€ </a:t>
            </a:r>
            <a:r>
              <a:rPr lang="fr-FR" sz="2400" b="1" dirty="0" smtClean="0"/>
              <a:t>A/R</a:t>
            </a:r>
            <a:r>
              <a:rPr lang="fr-FR" sz="2400" dirty="0" smtClean="0"/>
              <a:t>	</a:t>
            </a:r>
            <a:br>
              <a:rPr lang="fr-FR" sz="2400" dirty="0" smtClean="0"/>
            </a:br>
            <a:endParaRPr lang="fr-FR" sz="800" dirty="0"/>
          </a:p>
        </p:txBody>
      </p:sp>
    </p:spTree>
    <p:extLst>
      <p:ext uri="{BB962C8B-B14F-4D97-AF65-F5344CB8AC3E}">
        <p14:creationId xmlns:p14="http://schemas.microsoft.com/office/powerpoint/2010/main" val="12465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re 1"/>
          <p:cNvSpPr txBox="1">
            <a:spLocks/>
          </p:cNvSpPr>
          <p:nvPr/>
        </p:nvSpPr>
        <p:spPr>
          <a:xfrm>
            <a:off x="0" y="0"/>
            <a:ext cx="4880610" cy="6858000"/>
          </a:xfrm>
          <a:prstGeom prst="rect">
            <a:avLst/>
          </a:prstGeom>
          <a:solidFill>
            <a:schemeClr val="tx1">
              <a:lumMod val="75000"/>
            </a:schemeClr>
          </a:solidFill>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pPr marL="177800"/>
            <a:r>
              <a:rPr lang="fr-FR" sz="4400" dirty="0" smtClean="0"/>
              <a:t>Au départ </a:t>
            </a:r>
            <a:br>
              <a:rPr lang="fr-FR" sz="4400" dirty="0" smtClean="0"/>
            </a:br>
            <a:r>
              <a:rPr lang="fr-FR" sz="4400" dirty="0" smtClean="0"/>
              <a:t>de Bruxelles</a:t>
            </a:r>
            <a:r>
              <a:rPr lang="fr-FR" sz="4400" dirty="0"/>
              <a:t/>
            </a:r>
            <a:br>
              <a:rPr lang="fr-FR" sz="4400" dirty="0"/>
            </a:br>
            <a:r>
              <a:rPr lang="fr-FR" sz="2400" dirty="0" smtClean="0"/>
              <a:t/>
            </a:r>
            <a:br>
              <a:rPr lang="fr-FR" sz="2400" dirty="0" smtClean="0"/>
            </a:br>
            <a:r>
              <a:rPr lang="fr-FR" sz="2400" dirty="0" smtClean="0"/>
              <a:t>Vols Brussels Airlines quotidiens</a:t>
            </a:r>
          </a:p>
          <a:p>
            <a:pPr marL="177800"/>
            <a:r>
              <a:rPr lang="fr-FR" sz="2400" dirty="0" smtClean="0"/>
              <a:t>Bruxelles-Dakar-</a:t>
            </a:r>
            <a:r>
              <a:rPr lang="fr-FR" sz="2400" dirty="0" err="1" smtClean="0"/>
              <a:t>Zinguichor</a:t>
            </a:r>
            <a:r>
              <a:rPr lang="fr-FR" sz="2400" dirty="0" smtClean="0"/>
              <a:t/>
            </a:r>
            <a:br>
              <a:rPr lang="fr-FR" sz="2400" dirty="0" smtClean="0"/>
            </a:br>
            <a:r>
              <a:rPr lang="fr-FR" sz="1800" dirty="0" smtClean="0"/>
              <a:t>(+ 1 h de voiture pour Cap </a:t>
            </a:r>
            <a:r>
              <a:rPr lang="fr-FR" sz="1800" dirty="0" err="1" smtClean="0"/>
              <a:t>Skirring</a:t>
            </a:r>
            <a:r>
              <a:rPr lang="fr-FR" sz="1800" dirty="0" smtClean="0"/>
              <a:t>)</a:t>
            </a:r>
          </a:p>
          <a:p>
            <a:pPr marL="177800"/>
            <a:endParaRPr lang="fr-FR" sz="2400" dirty="0"/>
          </a:p>
          <a:p>
            <a:pPr marL="177800"/>
            <a:r>
              <a:rPr lang="fr-FR" sz="2400" dirty="0" smtClean="0"/>
              <a:t>Les vendredis et dimanches : </a:t>
            </a:r>
            <a:br>
              <a:rPr lang="fr-FR" sz="2400" dirty="0" smtClean="0"/>
            </a:br>
            <a:r>
              <a:rPr lang="fr-FR" sz="2400" dirty="0" smtClean="0"/>
              <a:t>vols Bruxelles-Dakar </a:t>
            </a:r>
            <a:r>
              <a:rPr lang="fr-FR" sz="2400" smtClean="0"/>
              <a:t>suivis 1h½ </a:t>
            </a:r>
            <a:r>
              <a:rPr lang="fr-FR" sz="2400" dirty="0" smtClean="0"/>
              <a:t>plus tard par un vol intérieur pour Cap </a:t>
            </a:r>
            <a:r>
              <a:rPr lang="fr-FR" sz="2400" dirty="0" err="1" smtClean="0"/>
              <a:t>Skirring</a:t>
            </a:r>
            <a:r>
              <a:rPr lang="fr-FR" sz="2400" dirty="0" smtClean="0"/>
              <a:t>. Idem au retour.</a:t>
            </a:r>
            <a:br>
              <a:rPr lang="fr-FR" sz="2400" dirty="0" smtClean="0"/>
            </a:br>
            <a:r>
              <a:rPr lang="fr-FR" sz="1800" dirty="0" smtClean="0"/>
              <a:t>Prix : entre 600 et 900 € A/R selon saison pour Dakar + 280 € pour le vol intérieur.</a:t>
            </a:r>
            <a:endParaRPr lang="fr-FR" sz="1800" dirty="0"/>
          </a:p>
          <a:p>
            <a:pPr marL="177800"/>
            <a:r>
              <a:rPr lang="fr-FR" sz="2400" dirty="0"/>
              <a:t/>
            </a:r>
            <a:br>
              <a:rPr lang="fr-FR" sz="2400" dirty="0"/>
            </a:br>
            <a:r>
              <a:rPr lang="fr-FR" sz="2400" dirty="0">
                <a:hlinkClick r:id="rId3"/>
              </a:rPr>
              <a:t>Autres solutions de vol possibles</a:t>
            </a:r>
            <a:endParaRPr lang="fr-FR" sz="2400" dirty="0"/>
          </a:p>
          <a:p>
            <a:pPr marL="177800"/>
            <a:r>
              <a:rPr lang="fr-FR" sz="2400" dirty="0" smtClean="0"/>
              <a:t/>
            </a:r>
            <a:br>
              <a:rPr lang="fr-FR" sz="2400" dirty="0" smtClean="0"/>
            </a:br>
            <a:endParaRPr lang="fr-FR" sz="2000" dirty="0" smtClean="0"/>
          </a:p>
          <a:p>
            <a:pPr marL="177800">
              <a:buFontTx/>
              <a:buChar char="-"/>
            </a:pPr>
            <a:endParaRPr lang="fr-FR" sz="800"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958232"/>
            <a:ext cx="7901409" cy="4941536"/>
          </a:xfrm>
          <a:prstGeom prst="rect">
            <a:avLst/>
          </a:prstGeom>
        </p:spPr>
      </p:pic>
    </p:spTree>
    <p:extLst>
      <p:ext uri="{BB962C8B-B14F-4D97-AF65-F5344CB8AC3E}">
        <p14:creationId xmlns:p14="http://schemas.microsoft.com/office/powerpoint/2010/main" val="245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000" y="2343151"/>
            <a:ext cx="4714200" cy="31428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248" y="2343152"/>
            <a:ext cx="4717148" cy="3142800"/>
          </a:xfrm>
          <a:prstGeom prst="rect">
            <a:avLst/>
          </a:prstGeom>
        </p:spPr>
      </p:pic>
      <p:sp>
        <p:nvSpPr>
          <p:cNvPr id="2" name="Titre 1"/>
          <p:cNvSpPr>
            <a:spLocks noGrp="1"/>
          </p:cNvSpPr>
          <p:nvPr>
            <p:ph type="title"/>
          </p:nvPr>
        </p:nvSpPr>
        <p:spPr>
          <a:xfrm>
            <a:off x="1736537" y="2343923"/>
            <a:ext cx="6048563" cy="3142800"/>
          </a:xfrm>
          <a:solidFill>
            <a:schemeClr val="tx1">
              <a:lumMod val="75000"/>
            </a:schemeClr>
          </a:solidFill>
        </p:spPr>
        <p:txBody>
          <a:bodyPr>
            <a:noAutofit/>
          </a:bodyPr>
          <a:lstStyle/>
          <a:p>
            <a:pPr marL="171450"/>
            <a:r>
              <a:rPr lang="fr-FR" sz="4400" dirty="0" smtClean="0"/>
              <a:t>Votre villa 2 chambres</a:t>
            </a:r>
            <a:br>
              <a:rPr lang="fr-FR" sz="4400" dirty="0" smtClean="0"/>
            </a:br>
            <a:r>
              <a:rPr lang="fr-FR" sz="4400" dirty="0" smtClean="0"/>
              <a:t>pour 95.000 € </a:t>
            </a:r>
            <a:br>
              <a:rPr lang="fr-FR" sz="4400" dirty="0" smtClean="0"/>
            </a:br>
            <a:r>
              <a:rPr lang="fr-FR" sz="4400" dirty="0" smtClean="0"/>
              <a:t/>
            </a:r>
            <a:br>
              <a:rPr lang="fr-FR" sz="4400" dirty="0" smtClean="0"/>
            </a:br>
            <a:endParaRPr lang="fr-FR" sz="2800" dirty="0"/>
          </a:p>
        </p:txBody>
      </p:sp>
      <p:sp>
        <p:nvSpPr>
          <p:cNvPr id="3" name="Sous-titre 2"/>
          <p:cNvSpPr>
            <a:spLocks noGrp="1"/>
          </p:cNvSpPr>
          <p:nvPr>
            <p:ph type="body" idx="1"/>
          </p:nvPr>
        </p:nvSpPr>
        <p:spPr>
          <a:xfrm>
            <a:off x="1556237" y="4832866"/>
            <a:ext cx="6124763" cy="653085"/>
          </a:xfrm>
        </p:spPr>
        <p:txBody>
          <a:bodyPr>
            <a:noAutofit/>
          </a:bodyPr>
          <a:lstStyle/>
          <a:p>
            <a:pPr marL="171450" algn="l">
              <a:spcBef>
                <a:spcPts val="0"/>
              </a:spcBef>
              <a:buNone/>
            </a:pPr>
            <a:r>
              <a:rPr lang="fr-FR" sz="1600" b="0" i="0" dirty="0" smtClean="0">
                <a:solidFill>
                  <a:schemeClr val="bg1"/>
                </a:solidFill>
              </a:rPr>
              <a:t>(hors terrain 40 €/m</a:t>
            </a:r>
            <a:r>
              <a:rPr lang="fr-FR" sz="1600" b="0" i="0" baseline="30000" dirty="0" smtClean="0">
                <a:solidFill>
                  <a:schemeClr val="bg1"/>
                </a:solidFill>
              </a:rPr>
              <a:t>2</a:t>
            </a:r>
            <a:r>
              <a:rPr lang="fr-FR" sz="1600" b="0" i="0" dirty="0" smtClean="0">
                <a:solidFill>
                  <a:schemeClr val="bg1"/>
                </a:solidFill>
              </a:rPr>
              <a:t>, droits d’enregistrement 15% et frais de notaire)</a:t>
            </a:r>
            <a:endParaRPr lang="fr-FR" sz="1600" b="0" i="0" dirty="0">
              <a:solidFill>
                <a:schemeClr val="bg1"/>
              </a:solidFill>
            </a:endParaRPr>
          </a:p>
        </p:txBody>
      </p:sp>
    </p:spTree>
    <p:extLst>
      <p:ext uri="{BB962C8B-B14F-4D97-AF65-F5344CB8AC3E}">
        <p14:creationId xmlns:p14="http://schemas.microsoft.com/office/powerpoint/2010/main" val="5263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v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2343151"/>
            <a:ext cx="6859188" cy="314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603187" y="2343923"/>
            <a:ext cx="6949440" cy="3142800"/>
          </a:xfrm>
          <a:solidFill>
            <a:schemeClr val="tx1">
              <a:lumMod val="75000"/>
            </a:schemeClr>
          </a:solidFill>
        </p:spPr>
        <p:txBody>
          <a:bodyPr>
            <a:noAutofit/>
          </a:bodyPr>
          <a:lstStyle/>
          <a:p>
            <a:pPr marL="177800"/>
            <a:r>
              <a:rPr lang="fr-FR" sz="4400" dirty="0" smtClean="0"/>
              <a:t>Se rendre au Sénégal</a:t>
            </a:r>
            <a:br>
              <a:rPr lang="fr-FR" sz="4400" dirty="0" smtClean="0"/>
            </a:br>
            <a:r>
              <a:rPr lang="fr-FR" sz="2000" dirty="0" smtClean="0"/>
              <a:t>Formalités et documents : </a:t>
            </a:r>
            <a:br>
              <a:rPr lang="fr-FR" sz="2000" dirty="0" smtClean="0"/>
            </a:br>
            <a:r>
              <a:rPr lang="fr-FR" sz="2000" dirty="0" smtClean="0"/>
              <a:t>     c</a:t>
            </a:r>
            <a:r>
              <a:rPr lang="fr-FR" sz="1800" dirty="0" smtClean="0"/>
              <a:t>arte d’identité et passeport + visa (52,50 €)</a:t>
            </a:r>
            <a:br>
              <a:rPr lang="fr-FR" sz="1800" dirty="0" smtClean="0"/>
            </a:br>
            <a:r>
              <a:rPr lang="fr-FR" sz="1800" dirty="0" smtClean="0"/>
              <a:t>      pas de vaccins requis (anti-fièvre jaune recommandé)</a:t>
            </a:r>
            <a:br>
              <a:rPr lang="fr-FR" sz="1800" dirty="0" smtClean="0"/>
            </a:br>
            <a:r>
              <a:rPr lang="fr-FR" sz="1800" dirty="0" smtClean="0"/>
              <a:t>      traitement antipaludique conseillé en période humide</a:t>
            </a:r>
            <a:br>
              <a:rPr lang="fr-FR" sz="1800" dirty="0" smtClean="0"/>
            </a:br>
            <a:r>
              <a:rPr lang="fr-FR" sz="1800" dirty="0" smtClean="0"/>
              <a:t/>
            </a:r>
            <a:br>
              <a:rPr lang="fr-FR" sz="1800" dirty="0" smtClean="0"/>
            </a:br>
            <a:r>
              <a:rPr lang="fr-FR" sz="1800" dirty="0" smtClean="0"/>
              <a:t>Monnaie : francs CFA. Les euros sont acceptés partout </a:t>
            </a:r>
            <a:br>
              <a:rPr lang="fr-FR" sz="1800" dirty="0" smtClean="0"/>
            </a:br>
            <a:endParaRPr lang="fr-FR" sz="2400"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136" y="2343151"/>
            <a:ext cx="4714200" cy="3142800"/>
          </a:xfrm>
          <a:prstGeom prst="rect">
            <a:avLst/>
          </a:prstGeom>
        </p:spPr>
      </p:pic>
    </p:spTree>
    <p:extLst>
      <p:ext uri="{BB962C8B-B14F-4D97-AF65-F5344CB8AC3E}">
        <p14:creationId xmlns:p14="http://schemas.microsoft.com/office/powerpoint/2010/main" val="368438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358" y="2343151"/>
            <a:ext cx="4716344" cy="3142800"/>
          </a:xfrm>
          <a:prstGeom prst="rect">
            <a:avLst/>
          </a:prstGeom>
        </p:spPr>
      </p:pic>
      <p:sp>
        <p:nvSpPr>
          <p:cNvPr id="2" name="Titre 1"/>
          <p:cNvSpPr>
            <a:spLocks noGrp="1"/>
          </p:cNvSpPr>
          <p:nvPr>
            <p:ph type="title"/>
          </p:nvPr>
        </p:nvSpPr>
        <p:spPr>
          <a:xfrm>
            <a:off x="2428687" y="2343923"/>
            <a:ext cx="6949440" cy="3142800"/>
          </a:xfrm>
          <a:solidFill>
            <a:schemeClr val="tx1">
              <a:lumMod val="75000"/>
            </a:schemeClr>
          </a:solidFill>
        </p:spPr>
        <p:txBody>
          <a:bodyPr>
            <a:noAutofit/>
          </a:bodyPr>
          <a:lstStyle/>
          <a:p>
            <a:pPr marL="177800"/>
            <a:r>
              <a:rPr lang="fr-FR" sz="4400" dirty="0" smtClean="0"/>
              <a:t>Sécurité</a:t>
            </a:r>
            <a:br>
              <a:rPr lang="fr-FR" sz="4400" dirty="0" smtClean="0"/>
            </a:br>
            <a:r>
              <a:rPr lang="fr-FR" sz="2000" dirty="0" smtClean="0"/>
              <a:t>Le Sénégal est un pays calme et sûr, pratiquant majoritairement un islam libéral et tolérant – une partie de la population est catholique. </a:t>
            </a:r>
            <a:r>
              <a:rPr lang="fr-FR" sz="400" dirty="0" smtClean="0"/>
              <a:t/>
            </a:r>
            <a:br>
              <a:rPr lang="fr-FR" sz="400" dirty="0" smtClean="0"/>
            </a:br>
            <a:r>
              <a:rPr lang="fr-FR" sz="2000" dirty="0" smtClean="0"/>
              <a:t>Le pays est une démocratie ininterrompue depuis 1959.</a:t>
            </a:r>
            <a:br>
              <a:rPr lang="fr-FR" sz="2000" dirty="0" smtClean="0"/>
            </a:br>
            <a:r>
              <a:rPr lang="fr-FR" sz="2000" dirty="0" smtClean="0"/>
              <a:t>La langue officielle est le français. Le sens de l’humour et l’espièglerie légendaires des Sénégalais(es) contribuent au plaisir de séjourner  dans ce pays .</a:t>
            </a:r>
            <a:br>
              <a:rPr lang="fr-FR" sz="2000" dirty="0" smtClean="0"/>
            </a:br>
            <a:endParaRPr lang="fr-FR" sz="1400" dirty="0"/>
          </a:p>
        </p:txBody>
      </p:sp>
      <p:pic>
        <p:nvPicPr>
          <p:cNvPr id="1026" name="Picture 2" descr="Cap skir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3346" y="2343152"/>
            <a:ext cx="2818654" cy="314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0" y="2353758"/>
            <a:ext cx="4178300" cy="313372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2349501"/>
            <a:ext cx="4688220" cy="3137982"/>
          </a:xfrm>
          <a:prstGeom prst="rect">
            <a:avLst/>
          </a:prstGeom>
        </p:spPr>
      </p:pic>
      <p:sp>
        <p:nvSpPr>
          <p:cNvPr id="2" name="Titre 1"/>
          <p:cNvSpPr>
            <a:spLocks noGrp="1"/>
          </p:cNvSpPr>
          <p:nvPr>
            <p:ph type="title"/>
          </p:nvPr>
        </p:nvSpPr>
        <p:spPr>
          <a:xfrm>
            <a:off x="3606800" y="2343923"/>
            <a:ext cx="4945826" cy="3142800"/>
          </a:xfrm>
          <a:solidFill>
            <a:schemeClr val="tx1">
              <a:lumMod val="75000"/>
            </a:schemeClr>
          </a:solidFill>
        </p:spPr>
        <p:txBody>
          <a:bodyPr>
            <a:noAutofit/>
          </a:bodyPr>
          <a:lstStyle/>
          <a:p>
            <a:pPr marL="177800">
              <a:tabLst>
                <a:tab pos="2247900" algn="l"/>
              </a:tabLst>
            </a:pPr>
            <a:r>
              <a:rPr lang="fr-FR" sz="4400" dirty="0" smtClean="0"/>
              <a:t> Des questions ? </a:t>
            </a:r>
            <a:br>
              <a:rPr lang="fr-FR" sz="4400" dirty="0" smtClean="0"/>
            </a:br>
            <a:r>
              <a:rPr lang="fr-FR" sz="4400" dirty="0" smtClean="0"/>
              <a:t> Contacts : </a:t>
            </a:r>
            <a:br>
              <a:rPr lang="fr-FR" sz="4400" dirty="0" smtClean="0"/>
            </a:br>
            <a:r>
              <a:rPr lang="fr-FR" sz="1200" dirty="0" smtClean="0"/>
              <a:t/>
            </a:r>
            <a:br>
              <a:rPr lang="fr-FR" sz="1200" dirty="0" smtClean="0"/>
            </a:br>
            <a:r>
              <a:rPr lang="fr-FR" sz="2000" dirty="0" smtClean="0"/>
              <a:t> - MIMOB (Liège) : 	  (+32 ) 04  266 94 50</a:t>
            </a:r>
            <a:br>
              <a:rPr lang="fr-FR" sz="2000" dirty="0" smtClean="0"/>
            </a:br>
            <a:r>
              <a:rPr lang="fr-FR" sz="2000" dirty="0" smtClean="0"/>
              <a:t> - Hôtel Amigo </a:t>
            </a:r>
            <a:r>
              <a:rPr lang="fr-FR" sz="2000" dirty="0" err="1" smtClean="0"/>
              <a:t>Bay</a:t>
            </a:r>
            <a:r>
              <a:rPr lang="fr-FR" sz="2000" dirty="0" smtClean="0"/>
              <a:t> :  </a:t>
            </a:r>
            <a:r>
              <a:rPr lang="fr-BE" sz="2000" dirty="0" smtClean="0"/>
              <a:t>(+221) 33 993 52 87</a:t>
            </a:r>
            <a:br>
              <a:rPr lang="fr-BE" sz="2000" dirty="0" smtClean="0"/>
            </a:br>
            <a:r>
              <a:rPr lang="fr-BE" sz="2000" dirty="0"/>
              <a:t/>
            </a:r>
            <a:br>
              <a:rPr lang="fr-BE" sz="2000" dirty="0"/>
            </a:br>
            <a:r>
              <a:rPr lang="fr-BE" sz="2000" dirty="0" smtClean="0"/>
              <a:t>    </a:t>
            </a:r>
            <a:r>
              <a:rPr lang="fr-BE" sz="2000" dirty="0" smtClean="0">
                <a:hlinkClick r:id="rId5"/>
              </a:rPr>
              <a:t>www.amigobaysenegal.com</a:t>
            </a:r>
            <a:r>
              <a:rPr lang="fr-BE" sz="2000" dirty="0" smtClean="0"/>
              <a:t> </a:t>
            </a:r>
            <a:r>
              <a:rPr lang="fr-FR" sz="2000" dirty="0"/>
              <a:t/>
            </a:r>
            <a:br>
              <a:rPr lang="fr-FR" sz="2000" dirty="0"/>
            </a:br>
            <a:endParaRPr lang="fr-FR" sz="1400" dirty="0"/>
          </a:p>
        </p:txBody>
      </p:sp>
    </p:spTree>
    <p:extLst>
      <p:ext uri="{BB962C8B-B14F-4D97-AF65-F5344CB8AC3E}">
        <p14:creationId xmlns:p14="http://schemas.microsoft.com/office/powerpoint/2010/main" val="314039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960" y="0"/>
            <a:ext cx="6035040" cy="402336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960" y="4023360"/>
            <a:ext cx="7315200" cy="3081528"/>
          </a:xfrm>
          <a:prstGeom prst="rect">
            <a:avLst/>
          </a:prstGeom>
        </p:spPr>
      </p:pic>
      <p:sp>
        <p:nvSpPr>
          <p:cNvPr id="2" name="Titre 1"/>
          <p:cNvSpPr>
            <a:spLocks noGrp="1"/>
          </p:cNvSpPr>
          <p:nvPr>
            <p:ph type="title"/>
          </p:nvPr>
        </p:nvSpPr>
        <p:spPr>
          <a:xfrm>
            <a:off x="0" y="0"/>
            <a:ext cx="6337300" cy="6858000"/>
          </a:xfrm>
          <a:solidFill>
            <a:schemeClr val="tx1">
              <a:lumMod val="75000"/>
            </a:schemeClr>
          </a:solidFill>
        </p:spPr>
        <p:txBody>
          <a:bodyPr>
            <a:noAutofit/>
          </a:bodyPr>
          <a:lstStyle/>
          <a:p>
            <a:pPr marL="177800"/>
            <a:r>
              <a:rPr lang="fr-FR" sz="4400" dirty="0" smtClean="0"/>
              <a:t>Villa Solaris</a:t>
            </a:r>
            <a:br>
              <a:rPr lang="fr-FR" sz="4400" dirty="0" smtClean="0"/>
            </a:br>
            <a:r>
              <a:rPr lang="fr-BE" sz="2400" dirty="0" smtClean="0"/>
              <a:t>Passez </a:t>
            </a:r>
            <a:r>
              <a:rPr lang="fr-BE" sz="2400" dirty="0"/>
              <a:t>des vacances de rêve et sans </a:t>
            </a:r>
            <a:r>
              <a:rPr lang="fr-BE" sz="2400" dirty="0" smtClean="0"/>
              <a:t>souci</a:t>
            </a:r>
            <a:br>
              <a:rPr lang="fr-BE" sz="2400" dirty="0" smtClean="0"/>
            </a:br>
            <a:r>
              <a:rPr lang="fr-BE" sz="2000" dirty="0" smtClean="0"/>
              <a:t/>
            </a:r>
            <a:br>
              <a:rPr lang="fr-BE" sz="2000" dirty="0" smtClean="0"/>
            </a:br>
            <a:r>
              <a:rPr lang="fr-BE" sz="2000" dirty="0" smtClean="0"/>
              <a:t>• Votre villa est située au cœur des </a:t>
            </a:r>
            <a:r>
              <a:rPr lang="fr-BE" sz="2000" b="1" dirty="0" smtClean="0"/>
              <a:t>jardins d'Amigo </a:t>
            </a:r>
            <a:r>
              <a:rPr lang="fr-BE" sz="2000" b="1" dirty="0" err="1" smtClean="0"/>
              <a:t>Bay</a:t>
            </a:r>
            <a:r>
              <a:rPr lang="fr-BE" sz="2000" b="1" dirty="0" smtClean="0"/>
              <a:t/>
            </a:r>
            <a:br>
              <a:rPr lang="fr-BE" sz="2000" b="1" dirty="0" smtClean="0"/>
            </a:br>
            <a:r>
              <a:rPr lang="fr-BE" sz="2000" b="1" dirty="0" smtClean="0"/>
              <a:t>   </a:t>
            </a:r>
            <a:r>
              <a:rPr lang="fr-BE" sz="2000" dirty="0" smtClean="0"/>
              <a:t>sur un </a:t>
            </a:r>
            <a:r>
              <a:rPr lang="fr-BE" sz="2000" b="1" dirty="0" smtClean="0"/>
              <a:t>terrain privatif </a:t>
            </a:r>
            <a:r>
              <a:rPr lang="fr-BE" sz="2000" dirty="0" smtClean="0"/>
              <a:t>d'environ 350 m</a:t>
            </a:r>
            <a:r>
              <a:rPr lang="fr-BE" sz="2000" baseline="30000" dirty="0" smtClean="0"/>
              <a:t>2</a:t>
            </a:r>
            <a:r>
              <a:rPr lang="fr-BE" sz="2000" dirty="0" smtClean="0"/>
              <a:t> où vous </a:t>
            </a:r>
            <a:br>
              <a:rPr lang="fr-BE" sz="2000" dirty="0" smtClean="0"/>
            </a:br>
            <a:r>
              <a:rPr lang="fr-BE" sz="2000" dirty="0" smtClean="0"/>
              <a:t>   </a:t>
            </a:r>
            <a:r>
              <a:rPr lang="fr-BE" sz="2000" dirty="0"/>
              <a:t>pourrez aménager une piscine </a:t>
            </a:r>
            <a:r>
              <a:rPr lang="fr-BE" sz="2000" dirty="0" smtClean="0"/>
              <a:t>privée.</a:t>
            </a:r>
            <a:r>
              <a:rPr lang="fr-BE" sz="2000" dirty="0"/>
              <a:t/>
            </a:r>
            <a:br>
              <a:rPr lang="fr-BE" sz="2000" dirty="0"/>
            </a:br>
            <a:r>
              <a:rPr lang="fr-BE" sz="2000" dirty="0" smtClean="0"/>
              <a:t/>
            </a:r>
            <a:br>
              <a:rPr lang="fr-BE" sz="2000" dirty="0" smtClean="0"/>
            </a:br>
            <a:r>
              <a:rPr lang="fr-BE" sz="2000" dirty="0" smtClean="0"/>
              <a:t>• L’accès à la </a:t>
            </a:r>
            <a:r>
              <a:rPr lang="fr-BE" sz="2000" b="1" dirty="0" smtClean="0"/>
              <a:t>plage</a:t>
            </a:r>
            <a:r>
              <a:rPr lang="fr-BE" sz="2000" dirty="0" smtClean="0"/>
              <a:t> est direct (200 m).</a:t>
            </a:r>
            <a:br>
              <a:rPr lang="fr-BE" sz="2000" dirty="0" smtClean="0"/>
            </a:br>
            <a:r>
              <a:rPr lang="fr-BE" sz="2000" dirty="0"/>
              <a:t/>
            </a:r>
            <a:br>
              <a:rPr lang="fr-BE" sz="2000" dirty="0"/>
            </a:br>
            <a:r>
              <a:rPr lang="fr-BE" sz="2000" dirty="0" smtClean="0"/>
              <a:t/>
            </a:r>
            <a:br>
              <a:rPr lang="fr-BE" sz="2000" dirty="0" smtClean="0"/>
            </a:br>
            <a:r>
              <a:rPr lang="fr-BE" sz="2000" dirty="0"/>
              <a:t/>
            </a:r>
            <a:br>
              <a:rPr lang="fr-BE" sz="2000" dirty="0"/>
            </a:br>
            <a:r>
              <a:rPr lang="fr-BE" sz="2000" dirty="0" smtClean="0"/>
              <a:t/>
            </a:r>
            <a:br>
              <a:rPr lang="fr-BE" sz="2000" dirty="0" smtClean="0"/>
            </a:br>
            <a:r>
              <a:rPr lang="fr-BE" sz="2000" dirty="0"/>
              <a:t/>
            </a:r>
            <a:br>
              <a:rPr lang="fr-BE" sz="2000" dirty="0"/>
            </a:br>
            <a:r>
              <a:rPr lang="fr-BE" sz="2000" dirty="0" smtClean="0"/>
              <a:t/>
            </a:r>
            <a:br>
              <a:rPr lang="fr-BE" sz="2000" dirty="0" smtClean="0"/>
            </a:br>
            <a:r>
              <a:rPr lang="fr-BE" sz="2000" dirty="0" smtClean="0"/>
              <a:t/>
            </a:r>
            <a:br>
              <a:rPr lang="fr-BE" sz="2000" dirty="0" smtClean="0"/>
            </a:br>
            <a:endParaRPr lang="fr-FR" sz="2000" dirty="0"/>
          </a:p>
        </p:txBody>
      </p:sp>
    </p:spTree>
    <p:extLst>
      <p:ext uri="{BB962C8B-B14F-4D97-AF65-F5344CB8AC3E}">
        <p14:creationId xmlns:p14="http://schemas.microsoft.com/office/powerpoint/2010/main" val="58315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6103620" cy="6858000"/>
          </a:xfrm>
          <a:solidFill>
            <a:schemeClr val="tx1">
              <a:lumMod val="75000"/>
            </a:schemeClr>
          </a:solidFill>
        </p:spPr>
        <p:txBody>
          <a:bodyPr>
            <a:noAutofit/>
          </a:bodyPr>
          <a:lstStyle/>
          <a:p>
            <a:pPr marL="177800"/>
            <a:r>
              <a:rPr lang="fr-FR" sz="4400" dirty="0" smtClean="0"/>
              <a:t>Amigo </a:t>
            </a:r>
            <a:r>
              <a:rPr lang="fr-FR" sz="4400" dirty="0" err="1" smtClean="0"/>
              <a:t>Bay</a:t>
            </a:r>
            <a:r>
              <a:rPr lang="fr-FR" sz="4400" dirty="0" smtClean="0"/>
              <a:t> :</a:t>
            </a:r>
            <a:br>
              <a:rPr lang="fr-FR" sz="4400" dirty="0" smtClean="0"/>
            </a:br>
            <a:r>
              <a:rPr lang="fr-BE" sz="2400" dirty="0" smtClean="0"/>
              <a:t>Les services d’un hôtel, </a:t>
            </a:r>
            <a:br>
              <a:rPr lang="fr-BE" sz="2400" dirty="0" smtClean="0"/>
            </a:br>
            <a:r>
              <a:rPr lang="fr-BE" sz="2400" dirty="0" smtClean="0"/>
              <a:t>juste si vous le souhaitez</a:t>
            </a:r>
            <a:br>
              <a:rPr lang="fr-BE" sz="2400" dirty="0" smtClean="0"/>
            </a:br>
            <a:r>
              <a:rPr lang="fr-FR" sz="2400" dirty="0" smtClean="0"/>
              <a:t/>
            </a:r>
            <a:br>
              <a:rPr lang="fr-FR" sz="2400" dirty="0" smtClean="0"/>
            </a:br>
            <a:r>
              <a:rPr lang="fr-BE" sz="2000" dirty="0" smtClean="0"/>
              <a:t>• </a:t>
            </a:r>
            <a:r>
              <a:rPr lang="fr-BE" sz="2000" dirty="0"/>
              <a:t>L'accueil de </a:t>
            </a:r>
            <a:r>
              <a:rPr lang="fr-BE" sz="2000" dirty="0" smtClean="0"/>
              <a:t>l’Amigo </a:t>
            </a:r>
            <a:r>
              <a:rPr lang="fr-BE" sz="2000" dirty="0" err="1" smtClean="0"/>
              <a:t>Bay</a:t>
            </a:r>
            <a:r>
              <a:rPr lang="fr-BE" sz="2000" dirty="0" smtClean="0"/>
              <a:t> ainsi </a:t>
            </a:r>
            <a:r>
              <a:rPr lang="fr-BE" sz="2000" dirty="0"/>
              <a:t>que la piscine et le </a:t>
            </a:r>
            <a:r>
              <a:rPr lang="fr-BE" sz="2000" dirty="0" smtClean="0"/>
              <a:t>bar</a:t>
            </a:r>
            <a:br>
              <a:rPr lang="fr-BE" sz="2000" dirty="0" smtClean="0"/>
            </a:br>
            <a:r>
              <a:rPr lang="fr-BE" sz="2000" dirty="0" smtClean="0"/>
              <a:t>   </a:t>
            </a:r>
            <a:r>
              <a:rPr lang="fr-BE" sz="2000" dirty="0"/>
              <a:t>de la résidence sont à proximité. </a:t>
            </a:r>
            <a:r>
              <a:rPr lang="fr-BE" sz="2000" dirty="0" smtClean="0"/>
              <a:t/>
            </a:r>
            <a:br>
              <a:rPr lang="fr-BE" sz="2000" dirty="0" smtClean="0"/>
            </a:br>
            <a:r>
              <a:rPr lang="fr-BE" sz="2000" dirty="0" smtClean="0"/>
              <a:t/>
            </a:r>
            <a:br>
              <a:rPr lang="fr-BE" sz="2000" dirty="0" smtClean="0"/>
            </a:br>
            <a:r>
              <a:rPr lang="fr-BE" sz="2000" dirty="0"/>
              <a:t>• </a:t>
            </a:r>
            <a:r>
              <a:rPr lang="fr-BE" sz="2000" dirty="0" smtClean="0"/>
              <a:t>Pendant </a:t>
            </a:r>
            <a:r>
              <a:rPr lang="fr-BE" sz="2000" dirty="0"/>
              <a:t>votre séjour, vous pouvez bénéficier </a:t>
            </a:r>
            <a:r>
              <a:rPr lang="fr-BE" sz="2000" dirty="0" smtClean="0"/>
              <a:t>du</a:t>
            </a:r>
            <a:br>
              <a:rPr lang="fr-BE" sz="2000" dirty="0" smtClean="0"/>
            </a:br>
            <a:r>
              <a:rPr lang="fr-BE" sz="2000" dirty="0" smtClean="0"/>
              <a:t>   </a:t>
            </a:r>
            <a:r>
              <a:rPr lang="fr-BE" sz="2000" b="1" dirty="0"/>
              <a:t>service hôtelier </a:t>
            </a:r>
            <a:r>
              <a:rPr lang="fr-BE" sz="2000" dirty="0"/>
              <a:t>: ménage, nettoyage du linge</a:t>
            </a:r>
            <a:r>
              <a:rPr lang="fr-BE" sz="2000" dirty="0" smtClean="0"/>
              <a:t>,</a:t>
            </a:r>
            <a:br>
              <a:rPr lang="fr-BE" sz="2000" dirty="0" smtClean="0"/>
            </a:br>
            <a:r>
              <a:rPr lang="fr-BE" sz="2000" dirty="0" smtClean="0"/>
              <a:t>   </a:t>
            </a:r>
            <a:r>
              <a:rPr lang="fr-BE" sz="2000" dirty="0"/>
              <a:t>vaisselle, petit déjeuner, service coursier et voiturier. </a:t>
            </a:r>
            <a:br>
              <a:rPr lang="fr-BE" sz="2000" dirty="0"/>
            </a:br>
            <a:r>
              <a:rPr lang="fr-BE" sz="2000" dirty="0"/>
              <a:t/>
            </a:r>
            <a:br>
              <a:rPr lang="fr-BE" sz="2000" dirty="0"/>
            </a:br>
            <a:r>
              <a:rPr lang="fr-BE" sz="2000" dirty="0"/>
              <a:t>• Le site est </a:t>
            </a:r>
            <a:r>
              <a:rPr lang="fr-BE" sz="2000" b="1" dirty="0"/>
              <a:t>sécurisé</a:t>
            </a:r>
            <a:r>
              <a:rPr lang="fr-BE" sz="2000" dirty="0"/>
              <a:t> toute l'année 24h/24, 7j/7 et </a:t>
            </a:r>
            <a:r>
              <a:rPr lang="fr-BE" sz="2000" dirty="0" smtClean="0"/>
              <a:t>les</a:t>
            </a:r>
            <a:br>
              <a:rPr lang="fr-BE" sz="2000" dirty="0" smtClean="0"/>
            </a:br>
            <a:r>
              <a:rPr lang="fr-BE" sz="2000" dirty="0" smtClean="0"/>
              <a:t>   </a:t>
            </a:r>
            <a:r>
              <a:rPr lang="fr-BE" sz="2000" dirty="0"/>
              <a:t>jardins sont entretenus par l’équipe de jardiniers </a:t>
            </a:r>
            <a:r>
              <a:rPr lang="fr-BE" sz="2000" dirty="0" smtClean="0"/>
              <a:t/>
            </a:r>
            <a:br>
              <a:rPr lang="fr-BE" sz="2000" dirty="0" smtClean="0"/>
            </a:br>
            <a:r>
              <a:rPr lang="fr-BE" sz="2000" dirty="0" smtClean="0"/>
              <a:t>   d</a:t>
            </a:r>
            <a:r>
              <a:rPr lang="fr-BE" sz="2000" dirty="0"/>
              <a:t>’ Amigo </a:t>
            </a:r>
            <a:r>
              <a:rPr lang="fr-BE" sz="2000" dirty="0" err="1"/>
              <a:t>Bay</a:t>
            </a:r>
            <a:r>
              <a:rPr lang="fr-BE" sz="2000" dirty="0"/>
              <a:t>. Notre service de maintenance </a:t>
            </a:r>
            <a:r>
              <a:rPr lang="fr-BE" sz="2000" dirty="0" smtClean="0"/>
              <a:t>est</a:t>
            </a:r>
            <a:br>
              <a:rPr lang="fr-BE" sz="2000" dirty="0" smtClean="0"/>
            </a:br>
            <a:r>
              <a:rPr lang="fr-BE" sz="2000" dirty="0" smtClean="0"/>
              <a:t>   présent </a:t>
            </a:r>
            <a:r>
              <a:rPr lang="fr-BE" sz="2000" dirty="0"/>
              <a:t>pour intervenir rapidement en cas </a:t>
            </a:r>
            <a:r>
              <a:rPr lang="fr-BE" sz="2000" dirty="0" smtClean="0"/>
              <a:t>de</a:t>
            </a:r>
            <a:br>
              <a:rPr lang="fr-BE" sz="2000" dirty="0" smtClean="0"/>
            </a:br>
            <a:r>
              <a:rPr lang="fr-BE" sz="2000" dirty="0" smtClean="0"/>
              <a:t>   problème </a:t>
            </a:r>
            <a:r>
              <a:rPr lang="fr-BE" sz="2000" dirty="0"/>
              <a:t>technique.</a:t>
            </a:r>
            <a:br>
              <a:rPr lang="fr-BE" sz="2000" dirty="0"/>
            </a:br>
            <a:r>
              <a:rPr lang="fr-BE" sz="2000" dirty="0" smtClean="0"/>
              <a:t/>
            </a:r>
            <a:br>
              <a:rPr lang="fr-BE" sz="2000" dirty="0" smtClean="0"/>
            </a:br>
            <a:r>
              <a:rPr lang="fr-BE" sz="2000" dirty="0"/>
              <a:t/>
            </a:r>
            <a:br>
              <a:rPr lang="fr-BE" sz="2000" dirty="0"/>
            </a:br>
            <a:endParaRPr lang="fr-FR" sz="20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49" y="4103370"/>
            <a:ext cx="5718039" cy="277104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620" y="4103370"/>
            <a:ext cx="3707288" cy="2780466"/>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620" y="-2"/>
            <a:ext cx="6088380" cy="4566286"/>
          </a:xfrm>
          <a:prstGeom prst="rect">
            <a:avLst/>
          </a:prstGeom>
        </p:spPr>
      </p:pic>
    </p:spTree>
    <p:extLst>
      <p:ext uri="{BB962C8B-B14F-4D97-AF65-F5344CB8AC3E}">
        <p14:creationId xmlns:p14="http://schemas.microsoft.com/office/powerpoint/2010/main" val="38993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010" y="3520440"/>
            <a:ext cx="5276850" cy="395763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5280660" cy="3520440"/>
          </a:xfrm>
          <a:prstGeom prst="rect">
            <a:avLst/>
          </a:prstGeom>
        </p:spPr>
      </p:pic>
      <p:sp>
        <p:nvSpPr>
          <p:cNvPr id="2" name="Titre 1"/>
          <p:cNvSpPr>
            <a:spLocks noGrp="1"/>
          </p:cNvSpPr>
          <p:nvPr>
            <p:ph type="title"/>
          </p:nvPr>
        </p:nvSpPr>
        <p:spPr>
          <a:xfrm>
            <a:off x="0" y="0"/>
            <a:ext cx="7086600" cy="6858000"/>
          </a:xfrm>
          <a:solidFill>
            <a:schemeClr val="tx1">
              <a:lumMod val="75000"/>
            </a:schemeClr>
          </a:solidFill>
        </p:spPr>
        <p:txBody>
          <a:bodyPr>
            <a:noAutofit/>
          </a:bodyPr>
          <a:lstStyle/>
          <a:p>
            <a:pPr marL="177800"/>
            <a:r>
              <a:rPr lang="fr-FR" sz="4400" dirty="0" smtClean="0"/>
              <a:t>Villa Solaris</a:t>
            </a:r>
            <a:br>
              <a:rPr lang="fr-FR" sz="4400" dirty="0" smtClean="0"/>
            </a:br>
            <a:r>
              <a:rPr lang="fr-BE" sz="2400" dirty="0" smtClean="0"/>
              <a:t>Prête à vous accueillir :</a:t>
            </a:r>
            <a:r>
              <a:rPr lang="fr-BE" sz="2000" dirty="0" smtClean="0"/>
              <a:t/>
            </a:r>
            <a:br>
              <a:rPr lang="fr-BE" sz="2000" dirty="0" smtClean="0"/>
            </a:br>
            <a:r>
              <a:rPr lang="fr-BE" sz="2000" dirty="0"/>
              <a:t/>
            </a:r>
            <a:br>
              <a:rPr lang="fr-BE" sz="2000" dirty="0"/>
            </a:br>
            <a:r>
              <a:rPr lang="fr-BE" sz="2000" dirty="0"/>
              <a:t>• </a:t>
            </a:r>
            <a:r>
              <a:rPr lang="fr-BE" sz="2000" dirty="0" smtClean="0"/>
              <a:t>La villa comprend </a:t>
            </a:r>
            <a:r>
              <a:rPr lang="fr-BE" sz="2000" dirty="0"/>
              <a:t>un grand </a:t>
            </a:r>
            <a:r>
              <a:rPr lang="fr-BE" sz="2000" b="1" dirty="0"/>
              <a:t>salon-salon à manger-cuisine </a:t>
            </a:r>
            <a:r>
              <a:rPr lang="fr-BE" sz="2000" dirty="0" smtClean="0"/>
              <a:t>de </a:t>
            </a:r>
            <a:br>
              <a:rPr lang="fr-BE" sz="2000" dirty="0" smtClean="0"/>
            </a:br>
            <a:r>
              <a:rPr lang="fr-BE" sz="2000" dirty="0" smtClean="0"/>
              <a:t>   40 </a:t>
            </a:r>
            <a:r>
              <a:rPr lang="fr-BE" sz="2000" dirty="0"/>
              <a:t>m</a:t>
            </a:r>
            <a:r>
              <a:rPr lang="fr-BE" sz="2000" baseline="30000" dirty="0"/>
              <a:t>2</a:t>
            </a:r>
            <a:r>
              <a:rPr lang="fr-BE" sz="2000" dirty="0"/>
              <a:t>, </a:t>
            </a:r>
            <a:r>
              <a:rPr lang="fr-BE" sz="2000" dirty="0" smtClean="0"/>
              <a:t>2 </a:t>
            </a:r>
            <a:r>
              <a:rPr lang="fr-BE" sz="2000" b="1" dirty="0" smtClean="0"/>
              <a:t>chambres</a:t>
            </a:r>
            <a:r>
              <a:rPr lang="fr-BE" sz="2000" dirty="0" smtClean="0"/>
              <a:t> </a:t>
            </a:r>
            <a:r>
              <a:rPr lang="fr-BE" sz="2000" dirty="0"/>
              <a:t>spacieuses, une </a:t>
            </a:r>
            <a:r>
              <a:rPr lang="fr-BE" sz="2000" b="1" dirty="0"/>
              <a:t>salle de bain </a:t>
            </a:r>
            <a:r>
              <a:rPr lang="fr-BE" sz="2000" dirty="0"/>
              <a:t>avec </a:t>
            </a:r>
            <a:r>
              <a:rPr lang="fr-BE" sz="2000" dirty="0" smtClean="0"/>
              <a:t>2 </a:t>
            </a:r>
            <a:r>
              <a:rPr lang="fr-BE" sz="2000" dirty="0"/>
              <a:t>éviers</a:t>
            </a:r>
            <a:r>
              <a:rPr lang="fr-BE" sz="2000" dirty="0" smtClean="0"/>
              <a:t>,</a:t>
            </a:r>
            <a:br>
              <a:rPr lang="fr-BE" sz="2000" dirty="0" smtClean="0"/>
            </a:br>
            <a:r>
              <a:rPr lang="fr-BE" sz="2000" dirty="0" smtClean="0"/>
              <a:t>   un </a:t>
            </a:r>
            <a:r>
              <a:rPr lang="fr-BE" sz="2000" b="1" dirty="0"/>
              <a:t>WC</a:t>
            </a:r>
            <a:r>
              <a:rPr lang="fr-BE" sz="2000" dirty="0"/>
              <a:t> séparé, une </a:t>
            </a:r>
            <a:r>
              <a:rPr lang="fr-BE" sz="2000" b="1" dirty="0"/>
              <a:t>terrasse</a:t>
            </a:r>
            <a:r>
              <a:rPr lang="fr-BE" sz="2000" dirty="0"/>
              <a:t> couverte de 30 </a:t>
            </a:r>
            <a:r>
              <a:rPr lang="fr-BE" sz="2000" dirty="0" smtClean="0"/>
              <a:t>m</a:t>
            </a:r>
            <a:r>
              <a:rPr lang="fr-BE" sz="2000" baseline="30000" dirty="0"/>
              <a:t>2</a:t>
            </a:r>
            <a:r>
              <a:rPr lang="fr-BE" sz="2000" dirty="0" smtClean="0"/>
              <a:t> </a:t>
            </a:r>
            <a:r>
              <a:rPr lang="fr-BE" sz="2000" dirty="0"/>
              <a:t>et un </a:t>
            </a:r>
            <a:r>
              <a:rPr lang="fr-BE" sz="2000" b="1" dirty="0" smtClean="0"/>
              <a:t>solarium</a:t>
            </a:r>
            <a:br>
              <a:rPr lang="fr-BE" sz="2000" b="1" dirty="0" smtClean="0"/>
            </a:br>
            <a:r>
              <a:rPr lang="fr-BE" sz="2000" b="1" dirty="0" smtClean="0"/>
              <a:t>  </a:t>
            </a:r>
            <a:r>
              <a:rPr lang="fr-BE" sz="2000" dirty="0" smtClean="0"/>
              <a:t> </a:t>
            </a:r>
            <a:r>
              <a:rPr lang="fr-BE" sz="2000" dirty="0"/>
              <a:t>de </a:t>
            </a:r>
            <a:r>
              <a:rPr lang="fr-BE" sz="2000" dirty="0" smtClean="0"/>
              <a:t>80 m</a:t>
            </a:r>
            <a:r>
              <a:rPr lang="fr-BE" sz="2000" baseline="30000" dirty="0" smtClean="0"/>
              <a:t>2</a:t>
            </a:r>
            <a:r>
              <a:rPr lang="fr-BE" sz="2000" dirty="0" smtClean="0"/>
              <a:t> en toiture.</a:t>
            </a:r>
            <a:br>
              <a:rPr lang="fr-BE" sz="2000" dirty="0" smtClean="0"/>
            </a:br>
            <a:r>
              <a:rPr lang="fr-BE" sz="2000" dirty="0"/>
              <a:t/>
            </a:r>
            <a:br>
              <a:rPr lang="fr-BE" sz="2000" dirty="0"/>
            </a:br>
            <a:r>
              <a:rPr lang="fr-BE" sz="2000" dirty="0"/>
              <a:t>• </a:t>
            </a:r>
            <a:r>
              <a:rPr lang="fr-BE" sz="2000" dirty="0" smtClean="0"/>
              <a:t>Elle </a:t>
            </a:r>
            <a:r>
              <a:rPr lang="fr-BE" sz="2000" dirty="0"/>
              <a:t>est entièrement équipée avec trois </a:t>
            </a:r>
            <a:r>
              <a:rPr lang="fr-BE" sz="2000" b="1" dirty="0"/>
              <a:t>climatiseurs</a:t>
            </a:r>
            <a:r>
              <a:rPr lang="fr-BE" sz="2000" dirty="0" smtClean="0"/>
              <a:t>,</a:t>
            </a:r>
            <a:br>
              <a:rPr lang="fr-BE" sz="2000" dirty="0" smtClean="0"/>
            </a:br>
            <a:r>
              <a:rPr lang="fr-BE" sz="2000" dirty="0" smtClean="0"/>
              <a:t>   </a:t>
            </a:r>
            <a:r>
              <a:rPr lang="fr-BE" sz="2000" dirty="0"/>
              <a:t>emplacement </a:t>
            </a:r>
            <a:r>
              <a:rPr lang="fr-BE" sz="2000" dirty="0" smtClean="0"/>
              <a:t>lave-linge</a:t>
            </a:r>
            <a:r>
              <a:rPr lang="fr-BE" sz="2000" dirty="0"/>
              <a:t>, </a:t>
            </a:r>
            <a:r>
              <a:rPr lang="fr-BE" sz="2000" dirty="0" smtClean="0"/>
              <a:t>pré-câblage </a:t>
            </a:r>
            <a:r>
              <a:rPr lang="fr-BE" sz="2000" dirty="0"/>
              <a:t>téléphone Wi-Fi</a:t>
            </a:r>
            <a:r>
              <a:rPr lang="fr-BE" sz="2000" dirty="0" smtClean="0"/>
              <a:t>,</a:t>
            </a:r>
            <a:r>
              <a:rPr lang="fr-BE" sz="2000" dirty="0"/>
              <a:t> </a:t>
            </a:r>
            <a:r>
              <a:rPr lang="fr-BE" sz="2000" dirty="0" smtClean="0"/>
              <a:t/>
            </a:r>
            <a:br>
              <a:rPr lang="fr-BE" sz="2000" dirty="0" smtClean="0"/>
            </a:br>
            <a:r>
              <a:rPr lang="fr-BE" sz="2000" dirty="0" smtClean="0"/>
              <a:t>   antenne </a:t>
            </a:r>
            <a:r>
              <a:rPr lang="fr-BE" sz="2000" dirty="0"/>
              <a:t>satellite. </a:t>
            </a:r>
            <a:r>
              <a:rPr lang="fr-BE" sz="2000" dirty="0" smtClean="0"/>
              <a:t/>
            </a:r>
            <a:br>
              <a:rPr lang="fr-BE" sz="2000" dirty="0" smtClean="0"/>
            </a:br>
            <a:r>
              <a:rPr lang="fr-BE" sz="2000" dirty="0"/>
              <a:t/>
            </a:r>
            <a:br>
              <a:rPr lang="fr-BE" sz="2000" dirty="0"/>
            </a:br>
            <a:r>
              <a:rPr lang="fr-BE" sz="2000" dirty="0"/>
              <a:t>• </a:t>
            </a:r>
            <a:r>
              <a:rPr lang="fr-BE" sz="2000" dirty="0" smtClean="0"/>
              <a:t>La </a:t>
            </a:r>
            <a:r>
              <a:rPr lang="fr-BE" sz="2000" b="1" dirty="0" smtClean="0"/>
              <a:t>cuisine </a:t>
            </a:r>
            <a:r>
              <a:rPr lang="fr-BE" sz="2000" b="1" dirty="0"/>
              <a:t>équipée </a:t>
            </a:r>
            <a:r>
              <a:rPr lang="fr-BE" sz="2000" dirty="0" smtClean="0"/>
              <a:t>comprend : frigo-congélateur</a:t>
            </a:r>
            <a:r>
              <a:rPr lang="fr-BE" sz="2000" dirty="0"/>
              <a:t>, four </a:t>
            </a:r>
            <a:r>
              <a:rPr lang="fr-BE" sz="2000" dirty="0" smtClean="0"/>
              <a:t>à</a:t>
            </a:r>
            <a:br>
              <a:rPr lang="fr-BE" sz="2000" dirty="0" smtClean="0"/>
            </a:br>
            <a:r>
              <a:rPr lang="fr-BE" sz="2000" dirty="0" smtClean="0"/>
              <a:t>   micro-ondes-rôtisseur</a:t>
            </a:r>
            <a:r>
              <a:rPr lang="fr-BE" sz="2000" dirty="0"/>
              <a:t>, </a:t>
            </a:r>
            <a:r>
              <a:rPr lang="fr-BE" sz="2000" dirty="0" smtClean="0"/>
              <a:t>plaques </a:t>
            </a:r>
            <a:r>
              <a:rPr lang="fr-BE" sz="2000" dirty="0"/>
              <a:t>à induction</a:t>
            </a:r>
            <a:r>
              <a:rPr lang="fr-BE" sz="2000" dirty="0" smtClean="0"/>
              <a:t>, batterie </a:t>
            </a:r>
            <a:r>
              <a:rPr lang="fr-BE" sz="2000" dirty="0"/>
              <a:t>de </a:t>
            </a:r>
            <a:r>
              <a:rPr lang="fr-BE" sz="2000" dirty="0" smtClean="0"/>
              <a:t/>
            </a:r>
            <a:br>
              <a:rPr lang="fr-BE" sz="2000" dirty="0" smtClean="0"/>
            </a:br>
            <a:r>
              <a:rPr lang="fr-BE" sz="2000" dirty="0" smtClean="0"/>
              <a:t>   cuisine, vaisselle</a:t>
            </a:r>
            <a:r>
              <a:rPr lang="fr-BE" sz="2000" dirty="0"/>
              <a:t>, </a:t>
            </a:r>
            <a:r>
              <a:rPr lang="fr-BE" sz="2000" dirty="0" smtClean="0"/>
              <a:t>couverts…</a:t>
            </a:r>
            <a:r>
              <a:rPr lang="fr-BE" sz="2000" dirty="0"/>
              <a:t/>
            </a:r>
            <a:br>
              <a:rPr lang="fr-BE" sz="2000" dirty="0"/>
            </a:br>
            <a:r>
              <a:rPr lang="fr-BE" sz="2000" dirty="0"/>
              <a:t/>
            </a:r>
            <a:br>
              <a:rPr lang="fr-BE" sz="2000" dirty="0"/>
            </a:br>
            <a:r>
              <a:rPr lang="fr-BE" sz="2000" dirty="0"/>
              <a:t/>
            </a:r>
            <a:br>
              <a:rPr lang="fr-BE" sz="2000" dirty="0"/>
            </a:br>
            <a:r>
              <a:rPr lang="fr-BE" sz="2000" dirty="0"/>
              <a:t/>
            </a:r>
            <a:br>
              <a:rPr lang="fr-BE" sz="2000" dirty="0"/>
            </a:br>
            <a:endParaRPr lang="fr-FR" sz="2000" dirty="0"/>
          </a:p>
        </p:txBody>
      </p:sp>
    </p:spTree>
    <p:extLst>
      <p:ext uri="{BB962C8B-B14F-4D97-AF65-F5344CB8AC3E}">
        <p14:creationId xmlns:p14="http://schemas.microsoft.com/office/powerpoint/2010/main" val="332602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900" y="3357033"/>
            <a:ext cx="5250180" cy="3500120"/>
          </a:xfrm>
          <a:prstGeom prst="rect">
            <a:avLst/>
          </a:prstGeom>
        </p:spPr>
      </p:pic>
      <p:sp>
        <p:nvSpPr>
          <p:cNvPr id="2" name="Titre 1"/>
          <p:cNvSpPr>
            <a:spLocks noGrp="1"/>
          </p:cNvSpPr>
          <p:nvPr>
            <p:ph type="title"/>
          </p:nvPr>
        </p:nvSpPr>
        <p:spPr>
          <a:xfrm>
            <a:off x="0" y="0"/>
            <a:ext cx="6949440" cy="6858000"/>
          </a:xfrm>
          <a:solidFill>
            <a:schemeClr val="tx1">
              <a:lumMod val="75000"/>
            </a:schemeClr>
          </a:solidFill>
        </p:spPr>
        <p:txBody>
          <a:bodyPr>
            <a:noAutofit/>
          </a:bodyPr>
          <a:lstStyle/>
          <a:p>
            <a:pPr marL="177800"/>
            <a:r>
              <a:rPr lang="fr-FR" sz="4400" dirty="0" smtClean="0"/>
              <a:t>Villa Solaris</a:t>
            </a:r>
            <a:br>
              <a:rPr lang="fr-FR" sz="4400" dirty="0" smtClean="0"/>
            </a:br>
            <a:r>
              <a:rPr lang="fr-BE" sz="2400" dirty="0" smtClean="0"/>
              <a:t>Un confort selon les standards européens</a:t>
            </a:r>
            <a:r>
              <a:rPr lang="fr-BE" sz="2000" dirty="0" smtClean="0"/>
              <a:t/>
            </a:r>
            <a:br>
              <a:rPr lang="fr-BE" sz="2000" dirty="0" smtClean="0"/>
            </a:br>
            <a:r>
              <a:rPr lang="fr-BE" sz="2000" dirty="0"/>
              <a:t/>
            </a:r>
            <a:br>
              <a:rPr lang="fr-BE" sz="2000" dirty="0"/>
            </a:br>
            <a:r>
              <a:rPr lang="fr-BE" sz="2000" dirty="0"/>
              <a:t>• L</a:t>
            </a:r>
            <a:r>
              <a:rPr lang="fr-BE" sz="2000" dirty="0" smtClean="0"/>
              <a:t>e </a:t>
            </a:r>
            <a:r>
              <a:rPr lang="fr-BE" sz="2000" dirty="0"/>
              <a:t>kit </a:t>
            </a:r>
            <a:r>
              <a:rPr lang="fr-BE" sz="2000" b="1" dirty="0"/>
              <a:t>mobilier</a:t>
            </a:r>
            <a:r>
              <a:rPr lang="fr-BE" sz="2000" dirty="0"/>
              <a:t> à 13.760 € </a:t>
            </a:r>
            <a:r>
              <a:rPr lang="fr-BE" sz="2000" dirty="0" smtClean="0"/>
              <a:t>TVAC : la villa est totalement</a:t>
            </a:r>
            <a:br>
              <a:rPr lang="fr-BE" sz="2000" dirty="0" smtClean="0"/>
            </a:br>
            <a:r>
              <a:rPr lang="fr-BE" sz="2000" dirty="0" smtClean="0"/>
              <a:t>   meublée par du mobilier réalisé </a:t>
            </a:r>
            <a:r>
              <a:rPr lang="fr-BE" sz="2000" dirty="0"/>
              <a:t>dans nos </a:t>
            </a:r>
            <a:r>
              <a:rPr lang="fr-BE" sz="2000" dirty="0" smtClean="0"/>
              <a:t>ateliers avec des</a:t>
            </a:r>
            <a:br>
              <a:rPr lang="fr-BE" sz="2000" dirty="0" smtClean="0"/>
            </a:br>
            <a:r>
              <a:rPr lang="fr-BE" sz="2000" dirty="0" smtClean="0"/>
              <a:t>   bois massifs </a:t>
            </a:r>
            <a:r>
              <a:rPr lang="fr-BE" sz="2000" dirty="0"/>
              <a:t>locaux (teck, </a:t>
            </a:r>
            <a:r>
              <a:rPr lang="fr-BE" sz="2000" dirty="0" err="1"/>
              <a:t>dimb</a:t>
            </a:r>
            <a:r>
              <a:rPr lang="fr-BE" sz="2000" dirty="0" smtClean="0"/>
              <a:t>).</a:t>
            </a:r>
            <a:r>
              <a:rPr lang="fr-BE" sz="2000" dirty="0"/>
              <a:t> </a:t>
            </a:r>
            <a:br>
              <a:rPr lang="fr-BE" sz="2000" dirty="0"/>
            </a:br>
            <a:r>
              <a:rPr lang="fr-BE" sz="2000" dirty="0" smtClean="0"/>
              <a:t/>
            </a:r>
            <a:br>
              <a:rPr lang="fr-BE" sz="2000" dirty="0" smtClean="0"/>
            </a:br>
            <a:r>
              <a:rPr lang="fr-BE" sz="2000" dirty="0"/>
              <a:t>• </a:t>
            </a:r>
            <a:r>
              <a:rPr lang="fr-BE" sz="2000" dirty="0" smtClean="0"/>
              <a:t>Séjour : table </a:t>
            </a:r>
            <a:r>
              <a:rPr lang="fr-BE" sz="2000" dirty="0"/>
              <a:t>avec quatre chaises, canapé d'angle </a:t>
            </a:r>
            <a:r>
              <a:rPr lang="fr-BE" sz="2000" dirty="0" smtClean="0"/>
              <a:t>avec</a:t>
            </a:r>
            <a:br>
              <a:rPr lang="fr-BE" sz="2000" dirty="0" smtClean="0"/>
            </a:br>
            <a:r>
              <a:rPr lang="fr-BE" sz="2000" dirty="0" smtClean="0"/>
              <a:t>   </a:t>
            </a:r>
            <a:r>
              <a:rPr lang="fr-BE" sz="2000" dirty="0"/>
              <a:t>méridienne, table de salon, horloge murale, console, </a:t>
            </a:r>
            <a:r>
              <a:rPr lang="fr-BE" sz="2000" dirty="0" smtClean="0"/>
              <a:t>meuble</a:t>
            </a:r>
            <a:br>
              <a:rPr lang="fr-BE" sz="2000" dirty="0" smtClean="0"/>
            </a:br>
            <a:r>
              <a:rPr lang="fr-BE" sz="2000" dirty="0" smtClean="0"/>
              <a:t>   </a:t>
            </a:r>
            <a:r>
              <a:rPr lang="fr-BE" sz="2000" dirty="0"/>
              <a:t>TV, lecteur DVD, décodeur canal Horizon, TV écran plat </a:t>
            </a:r>
            <a:r>
              <a:rPr lang="fr-BE" sz="2000" dirty="0" smtClean="0"/>
              <a:t>LED.</a:t>
            </a:r>
            <a:r>
              <a:rPr lang="fr-BE" sz="2000" dirty="0"/>
              <a:t/>
            </a:r>
            <a:br>
              <a:rPr lang="fr-BE" sz="2000" dirty="0"/>
            </a:br>
            <a:r>
              <a:rPr lang="fr-BE" sz="2000" dirty="0" smtClean="0"/>
              <a:t/>
            </a:r>
            <a:br>
              <a:rPr lang="fr-BE" sz="2000" dirty="0" smtClean="0"/>
            </a:br>
            <a:r>
              <a:rPr lang="fr-BE" sz="2000" dirty="0"/>
              <a:t>• </a:t>
            </a:r>
            <a:r>
              <a:rPr lang="fr-BE" sz="2000" dirty="0" smtClean="0"/>
              <a:t>Chambres </a:t>
            </a:r>
            <a:r>
              <a:rPr lang="fr-BE" sz="2000" dirty="0"/>
              <a:t>: double dressing, lit 180 x 200 </a:t>
            </a:r>
            <a:r>
              <a:rPr lang="fr-BE" sz="2000" dirty="0" smtClean="0"/>
              <a:t>cm, </a:t>
            </a:r>
            <a:r>
              <a:rPr lang="fr-BE" sz="2000" dirty="0"/>
              <a:t>sommier</a:t>
            </a:r>
            <a:r>
              <a:rPr lang="fr-BE" sz="2000" dirty="0" smtClean="0"/>
              <a:t>,</a:t>
            </a:r>
            <a:br>
              <a:rPr lang="fr-BE" sz="2000" dirty="0" smtClean="0"/>
            </a:br>
            <a:r>
              <a:rPr lang="fr-BE" sz="2000" dirty="0" smtClean="0"/>
              <a:t>   </a:t>
            </a:r>
            <a:r>
              <a:rPr lang="fr-BE" sz="2000" dirty="0"/>
              <a:t>matelas, literie, table de nuit, lampe de chevet</a:t>
            </a:r>
            <a:r>
              <a:rPr lang="fr-BE" sz="2000" dirty="0" smtClean="0"/>
              <a:t>.</a:t>
            </a:r>
            <a:br>
              <a:rPr lang="fr-BE" sz="2000" dirty="0" smtClean="0"/>
            </a:br>
            <a:r>
              <a:rPr lang="fr-BE" sz="2000" dirty="0"/>
              <a:t/>
            </a:r>
            <a:br>
              <a:rPr lang="fr-BE" sz="2000" dirty="0"/>
            </a:br>
            <a:r>
              <a:rPr lang="fr-BE" sz="2000" dirty="0"/>
              <a:t>• </a:t>
            </a:r>
            <a:r>
              <a:rPr lang="fr-BE" sz="2000" dirty="0" smtClean="0"/>
              <a:t>Terrasse </a:t>
            </a:r>
            <a:r>
              <a:rPr lang="fr-BE" sz="2000" dirty="0"/>
              <a:t>: pergola et escalier en bois pour l'accès au </a:t>
            </a:r>
            <a:r>
              <a:rPr lang="fr-BE" sz="2000" dirty="0" smtClean="0"/>
              <a:t>solarium,</a:t>
            </a:r>
            <a:br>
              <a:rPr lang="fr-BE" sz="2000" dirty="0" smtClean="0"/>
            </a:br>
            <a:r>
              <a:rPr lang="fr-BE" sz="2000" dirty="0" smtClean="0"/>
              <a:t>   canapé </a:t>
            </a:r>
            <a:r>
              <a:rPr lang="fr-BE" sz="2000" dirty="0"/>
              <a:t>extérieur avec deux fauteuils, deux chaises </a:t>
            </a:r>
            <a:r>
              <a:rPr lang="fr-BE" sz="2000" dirty="0" smtClean="0"/>
              <a:t>longues.</a:t>
            </a:r>
            <a:r>
              <a:rPr lang="fr-BE" sz="2000" dirty="0"/>
              <a:t/>
            </a:r>
            <a:br>
              <a:rPr lang="fr-BE" sz="2000" dirty="0"/>
            </a:br>
            <a:r>
              <a:rPr lang="fr-BE" sz="2000" dirty="0"/>
              <a:t/>
            </a:r>
            <a:br>
              <a:rPr lang="fr-BE" sz="2000" dirty="0"/>
            </a:br>
            <a:endParaRPr lang="fr-FR" sz="2000"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6900" y="0"/>
            <a:ext cx="5634990" cy="3756660"/>
          </a:xfrm>
          <a:prstGeom prst="rect">
            <a:avLst/>
          </a:prstGeom>
        </p:spPr>
      </p:pic>
    </p:spTree>
    <p:extLst>
      <p:ext uri="{BB962C8B-B14F-4D97-AF65-F5344CB8AC3E}">
        <p14:creationId xmlns:p14="http://schemas.microsoft.com/office/powerpoint/2010/main" val="31274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00719"/>
            <a:ext cx="5634990" cy="3169682"/>
          </a:xfrm>
          <a:prstGeom prst="rect">
            <a:avLst/>
          </a:prstGeom>
        </p:spPr>
      </p:pic>
      <p:sp>
        <p:nvSpPr>
          <p:cNvPr id="2" name="Titre 1"/>
          <p:cNvSpPr>
            <a:spLocks noGrp="1"/>
          </p:cNvSpPr>
          <p:nvPr>
            <p:ph type="title"/>
          </p:nvPr>
        </p:nvSpPr>
        <p:spPr>
          <a:xfrm>
            <a:off x="0" y="0"/>
            <a:ext cx="5634990" cy="4953000"/>
          </a:xfrm>
          <a:solidFill>
            <a:schemeClr val="tx1">
              <a:lumMod val="75000"/>
            </a:schemeClr>
          </a:solidFill>
        </p:spPr>
        <p:txBody>
          <a:bodyPr>
            <a:noAutofit/>
          </a:bodyPr>
          <a:lstStyle/>
          <a:p>
            <a:pPr marL="177800"/>
            <a:r>
              <a:rPr lang="fr-FR" sz="4400" dirty="0"/>
              <a:t>Villa Solaris</a:t>
            </a:r>
            <a:br>
              <a:rPr lang="fr-FR" sz="4400" dirty="0"/>
            </a:br>
            <a:r>
              <a:rPr lang="fr-BE" sz="2400" dirty="0"/>
              <a:t>Téléchargez le </a:t>
            </a:r>
            <a:r>
              <a:rPr lang="fr-BE" sz="2400" dirty="0">
                <a:hlinkClick r:id="rId4"/>
              </a:rPr>
              <a:t>cahier des charges</a:t>
            </a:r>
            <a:r>
              <a:rPr lang="fr-BE" sz="2400" u="sng" dirty="0"/>
              <a:t/>
            </a:r>
            <a:br>
              <a:rPr lang="fr-BE" sz="2400" u="sng" dirty="0"/>
            </a:br>
            <a:r>
              <a:rPr lang="fr-BE" sz="1600" u="sng" dirty="0"/>
              <a:t/>
            </a:r>
            <a:br>
              <a:rPr lang="fr-BE" sz="1600" u="sng" dirty="0"/>
            </a:br>
            <a:r>
              <a:rPr lang="fr-BE" sz="2400" dirty="0" smtClean="0"/>
              <a:t>Téléchargez les </a:t>
            </a:r>
            <a:r>
              <a:rPr lang="fr-BE" sz="2400" dirty="0" smtClean="0">
                <a:hlinkClick r:id="rId5"/>
              </a:rPr>
              <a:t>plans</a:t>
            </a:r>
            <a:r>
              <a:rPr lang="fr-BE" sz="2000" dirty="0"/>
              <a:t/>
            </a:r>
            <a:br>
              <a:rPr lang="fr-BE" sz="2000" dirty="0"/>
            </a:br>
            <a:endParaRPr lang="fr-FR" sz="2000" dirty="0"/>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8825" y="289560"/>
            <a:ext cx="6343650" cy="609600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44270"/>
            <a:ext cx="5634990" cy="3756660"/>
          </a:xfrm>
          <a:prstGeom prst="rect">
            <a:avLst/>
          </a:prstGeom>
        </p:spPr>
      </p:pic>
    </p:spTree>
    <p:extLst>
      <p:ext uri="{BB962C8B-B14F-4D97-AF65-F5344CB8AC3E}">
        <p14:creationId xmlns:p14="http://schemas.microsoft.com/office/powerpoint/2010/main" val="135518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1" y="-5082"/>
            <a:ext cx="10294621" cy="6863081"/>
          </a:xfrm>
          <a:prstGeom prst="rect">
            <a:avLst/>
          </a:prstGeom>
        </p:spPr>
      </p:pic>
      <p:sp>
        <p:nvSpPr>
          <p:cNvPr id="3" name="Titre 1"/>
          <p:cNvSpPr txBox="1">
            <a:spLocks/>
          </p:cNvSpPr>
          <p:nvPr/>
        </p:nvSpPr>
        <p:spPr>
          <a:xfrm>
            <a:off x="7874000" y="0"/>
            <a:ext cx="4474800" cy="6858000"/>
          </a:xfrm>
          <a:prstGeom prst="rect">
            <a:avLst/>
          </a:prstGeom>
          <a:solidFill>
            <a:schemeClr val="tx1">
              <a:lumMod val="75000"/>
            </a:schemeClr>
          </a:solidFill>
        </p:spPr>
        <p:txBody>
          <a:bodyPr vert="horz" lIns="91440" tIns="45720" rIns="91440" bIns="45720" rtlCol="0" anchor="b">
            <a:noAutofit/>
          </a:bodyPr>
          <a:lstStyle>
            <a:lvl1pPr algn="l" defTabSz="914400" rtl="0" eaLnBrk="1" latinLnBrk="0" hangingPunct="1">
              <a:spcBef>
                <a:spcPct val="0"/>
              </a:spcBef>
              <a:buNone/>
              <a:defRPr sz="6000" kern="1200">
                <a:solidFill>
                  <a:schemeClr val="bg1"/>
                </a:solidFill>
                <a:latin typeface="+mj-lt"/>
                <a:ea typeface="+mj-ea"/>
                <a:cs typeface="+mj-cs"/>
              </a:defRPr>
            </a:lvl1pPr>
          </a:lstStyle>
          <a:p>
            <a:pPr marL="177800"/>
            <a:r>
              <a:rPr lang="fr-FR" sz="4400" dirty="0"/>
              <a:t>Villas Solaris :</a:t>
            </a:r>
            <a:r>
              <a:rPr lang="fr-FR" sz="2400" dirty="0"/>
              <a:t/>
            </a:r>
            <a:br>
              <a:rPr lang="fr-FR" sz="2400" dirty="0"/>
            </a:br>
            <a:endParaRPr lang="fr-FR" sz="2400" dirty="0" smtClean="0"/>
          </a:p>
          <a:p>
            <a:pPr marL="177800"/>
            <a:r>
              <a:rPr lang="fr-FR" sz="3600" dirty="0"/>
              <a:t/>
            </a:r>
            <a:br>
              <a:rPr lang="fr-FR" sz="3600" dirty="0"/>
            </a:br>
            <a:r>
              <a:rPr lang="fr-FR" sz="2400" dirty="0"/>
              <a:t>une promotion de</a:t>
            </a:r>
            <a:br>
              <a:rPr lang="fr-FR" sz="2400" dirty="0"/>
            </a:br>
            <a:r>
              <a:rPr lang="fr-FR" sz="2400" dirty="0"/>
              <a:t>Laurent Minguet, </a:t>
            </a:r>
            <a:br>
              <a:rPr lang="fr-FR" sz="2400" dirty="0"/>
            </a:br>
            <a:r>
              <a:rPr lang="fr-FR" sz="2400" dirty="0" smtClean="0"/>
              <a:t>Consul Honoraire </a:t>
            </a:r>
            <a:r>
              <a:rPr lang="fr-FR" sz="2400" dirty="0"/>
              <a:t>du Sénégal</a:t>
            </a:r>
            <a:br>
              <a:rPr lang="fr-FR" sz="2400" dirty="0"/>
            </a:br>
            <a:r>
              <a:rPr lang="fr-FR" sz="2400" dirty="0"/>
              <a:t/>
            </a:r>
            <a:br>
              <a:rPr lang="fr-FR" sz="2400" dirty="0"/>
            </a:br>
            <a:r>
              <a:rPr lang="fr-FR" sz="2400" dirty="0"/>
              <a:t>MIMOB SA </a:t>
            </a:r>
            <a:br>
              <a:rPr lang="fr-FR" sz="2400" dirty="0"/>
            </a:br>
            <a:r>
              <a:rPr lang="fr-FR" sz="1800" dirty="0"/>
              <a:t>04 266 94 50</a:t>
            </a:r>
            <a:br>
              <a:rPr lang="fr-FR" sz="1800" dirty="0"/>
            </a:br>
            <a:r>
              <a:rPr lang="fr-FR" sz="1800" dirty="0"/>
              <a:t>rue </a:t>
            </a:r>
            <a:r>
              <a:rPr lang="fr-FR" sz="1800" dirty="0" err="1"/>
              <a:t>Natalis</a:t>
            </a:r>
            <a:r>
              <a:rPr lang="fr-FR" sz="1800" dirty="0"/>
              <a:t>, 2</a:t>
            </a:r>
            <a:br>
              <a:rPr lang="fr-FR" sz="1800" dirty="0"/>
            </a:br>
            <a:r>
              <a:rPr lang="fr-FR" sz="1800" dirty="0"/>
              <a:t>4020 Liège</a:t>
            </a:r>
            <a:br>
              <a:rPr lang="fr-FR" sz="1800" dirty="0"/>
            </a:br>
            <a:r>
              <a:rPr lang="fr-FR" sz="2400" dirty="0"/>
              <a:t/>
            </a:r>
            <a:br>
              <a:rPr lang="fr-FR" sz="2400" dirty="0"/>
            </a:br>
            <a:r>
              <a:rPr lang="fr-FR" sz="2400" dirty="0"/>
              <a:t>Maître d’œuvre : </a:t>
            </a:r>
            <a:br>
              <a:rPr lang="fr-FR" sz="2400" dirty="0"/>
            </a:br>
            <a:r>
              <a:rPr lang="fr-FR" sz="1800" dirty="0" err="1"/>
              <a:t>Créarch</a:t>
            </a:r>
            <a:r>
              <a:rPr lang="fr-FR" sz="1800" dirty="0"/>
              <a:t> – architectes </a:t>
            </a:r>
            <a:br>
              <a:rPr lang="fr-FR" sz="1800" dirty="0"/>
            </a:br>
            <a:r>
              <a:rPr lang="fr-FR" sz="1800" dirty="0"/>
              <a:t>Y. </a:t>
            </a:r>
            <a:r>
              <a:rPr lang="fr-FR" sz="1800" dirty="0" err="1"/>
              <a:t>Stassart</a:t>
            </a:r>
            <a:r>
              <a:rPr lang="fr-FR" sz="1800" dirty="0"/>
              <a:t> &amp; B. </a:t>
            </a:r>
            <a:r>
              <a:rPr lang="fr-FR" sz="1800" dirty="0" err="1"/>
              <a:t>Wauthier</a:t>
            </a:r>
            <a:r>
              <a:rPr lang="fr-FR" sz="1800" dirty="0"/>
              <a:t/>
            </a:r>
            <a:br>
              <a:rPr lang="fr-FR" sz="1800" dirty="0"/>
            </a:br>
            <a:r>
              <a:rPr lang="fr-FR" sz="1800" dirty="0"/>
              <a:t>010 22 76 </a:t>
            </a:r>
            <a:r>
              <a:rPr lang="fr-FR" sz="1800" dirty="0" smtClean="0"/>
              <a:t>13</a:t>
            </a:r>
            <a:br>
              <a:rPr lang="fr-FR" sz="1800" dirty="0" smtClean="0"/>
            </a:br>
            <a:r>
              <a:rPr lang="fr-FR" sz="1800" dirty="0" smtClean="0"/>
              <a:t>1348 Louvain-la-Neuve</a:t>
            </a:r>
          </a:p>
          <a:p>
            <a:pPr marL="177800"/>
            <a:endParaRPr lang="fr-FR" sz="1800"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420" y="1407160"/>
            <a:ext cx="919480" cy="1225974"/>
          </a:xfrm>
          <a:prstGeom prst="rect">
            <a:avLst/>
          </a:prstGeom>
        </p:spPr>
      </p:pic>
    </p:spTree>
    <p:extLst>
      <p:ext uri="{BB962C8B-B14F-4D97-AF65-F5344CB8AC3E}">
        <p14:creationId xmlns:p14="http://schemas.microsoft.com/office/powerpoint/2010/main" val="7688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940" y="0"/>
            <a:ext cx="10287000" cy="6858000"/>
          </a:xfrm>
          <a:prstGeom prst="rect">
            <a:avLst/>
          </a:prstGeom>
        </p:spPr>
      </p:pic>
      <p:sp>
        <p:nvSpPr>
          <p:cNvPr id="2" name="Titre 1"/>
          <p:cNvSpPr>
            <a:spLocks noGrp="1"/>
          </p:cNvSpPr>
          <p:nvPr>
            <p:ph type="title"/>
          </p:nvPr>
        </p:nvSpPr>
        <p:spPr>
          <a:xfrm>
            <a:off x="7725410" y="0"/>
            <a:ext cx="4474800" cy="6858000"/>
          </a:xfrm>
          <a:solidFill>
            <a:schemeClr val="tx1">
              <a:lumMod val="75000"/>
            </a:schemeClr>
          </a:solidFill>
        </p:spPr>
        <p:txBody>
          <a:bodyPr>
            <a:noAutofit/>
          </a:bodyPr>
          <a:lstStyle/>
          <a:p>
            <a:pPr marL="177800">
              <a:tabLst>
                <a:tab pos="2959100" algn="l"/>
              </a:tabLst>
            </a:pPr>
            <a:r>
              <a:rPr lang="fr-FR" sz="4400" dirty="0" smtClean="0"/>
              <a:t>Votre investissement</a:t>
            </a:r>
            <a:br>
              <a:rPr lang="fr-FR" sz="4400" dirty="0" smtClean="0"/>
            </a:br>
            <a:r>
              <a:rPr lang="fr-BE" sz="2400" dirty="0"/>
              <a:t/>
            </a:r>
            <a:br>
              <a:rPr lang="fr-BE" sz="2400" dirty="0"/>
            </a:br>
            <a:r>
              <a:rPr lang="fr-BE" sz="2400" dirty="0" smtClean="0"/>
              <a:t>Villa : 	95.000 €</a:t>
            </a:r>
            <a:br>
              <a:rPr lang="fr-BE" sz="2400" dirty="0" smtClean="0"/>
            </a:br>
            <a:r>
              <a:rPr lang="fr-BE" sz="2400" dirty="0" smtClean="0"/>
              <a:t>Terrain 350 m</a:t>
            </a:r>
            <a:r>
              <a:rPr lang="fr-BE" sz="2400" baseline="30000" dirty="0" smtClean="0"/>
              <a:t>2</a:t>
            </a:r>
            <a:r>
              <a:rPr lang="fr-BE" sz="2400" dirty="0" smtClean="0"/>
              <a:t> à 40 €	14.000 €</a:t>
            </a:r>
            <a:br>
              <a:rPr lang="fr-BE" sz="2400" dirty="0" smtClean="0"/>
            </a:br>
            <a:r>
              <a:rPr lang="fr-BE" sz="2400" dirty="0" smtClean="0"/>
              <a:t>Droits d’</a:t>
            </a:r>
            <a:r>
              <a:rPr lang="fr-BE" sz="2400" dirty="0" err="1" smtClean="0"/>
              <a:t>enreg</a:t>
            </a:r>
            <a:r>
              <a:rPr lang="fr-BE" sz="2400" dirty="0" smtClean="0"/>
              <a:t>. 15% :	16.350 €</a:t>
            </a:r>
            <a:br>
              <a:rPr lang="fr-BE" sz="2400" dirty="0" smtClean="0"/>
            </a:br>
            <a:r>
              <a:rPr lang="fr-BE" sz="2400" dirty="0" smtClean="0"/>
              <a:t>+ Frais de notaire</a:t>
            </a:r>
            <a:br>
              <a:rPr lang="fr-BE" sz="2400" dirty="0" smtClean="0"/>
            </a:br>
            <a:r>
              <a:rPr lang="fr-BE" sz="2400" dirty="0"/>
              <a:t/>
            </a:r>
            <a:br>
              <a:rPr lang="fr-BE" sz="2400" dirty="0"/>
            </a:br>
            <a:r>
              <a:rPr lang="fr-BE" sz="2400" dirty="0" smtClean="0"/>
              <a:t>Total TTC </a:t>
            </a:r>
            <a:r>
              <a:rPr lang="fr-BE" sz="2400" dirty="0" err="1" smtClean="0"/>
              <a:t>approx</a:t>
            </a:r>
            <a:r>
              <a:rPr lang="fr-BE" sz="2400" dirty="0" smtClean="0"/>
              <a:t> :</a:t>
            </a:r>
            <a:r>
              <a:rPr lang="fr-BE" sz="2400" dirty="0"/>
              <a:t> </a:t>
            </a:r>
            <a:r>
              <a:rPr lang="fr-BE" sz="2400" dirty="0" smtClean="0"/>
              <a:t>     126.000 €</a:t>
            </a:r>
            <a:br>
              <a:rPr lang="fr-BE" sz="2400" dirty="0" smtClean="0"/>
            </a:br>
            <a:r>
              <a:rPr lang="fr-BE" sz="2400" dirty="0" smtClean="0"/>
              <a:t/>
            </a:r>
            <a:br>
              <a:rPr lang="fr-BE" sz="2400" dirty="0" smtClean="0"/>
            </a:br>
            <a:r>
              <a:rPr lang="fr-BE" sz="2400" dirty="0" smtClean="0"/>
              <a:t>+ Mobilier (TVAC) : 	 13.760 €</a:t>
            </a:r>
            <a:r>
              <a:rPr lang="fr-BE" sz="2400" dirty="0"/>
              <a:t/>
            </a:r>
            <a:br>
              <a:rPr lang="fr-BE" sz="2400" dirty="0"/>
            </a:br>
            <a:r>
              <a:rPr lang="fr-BE" sz="2400" dirty="0" smtClean="0"/>
              <a:t/>
            </a:r>
            <a:br>
              <a:rPr lang="fr-BE" sz="2400" dirty="0" smtClean="0"/>
            </a:br>
            <a:r>
              <a:rPr lang="fr-BE" sz="2400" dirty="0" smtClean="0"/>
              <a:t>Revenus locatifs </a:t>
            </a:r>
            <a:r>
              <a:rPr lang="fr-BE" sz="2400" dirty="0"/>
              <a:t>en saison sèche (9 mois/an) </a:t>
            </a:r>
            <a:r>
              <a:rPr lang="fr-BE" sz="2400" dirty="0" smtClean="0"/>
              <a:t>: 1.000 €/semaine</a:t>
            </a:r>
            <a:r>
              <a:rPr lang="fr-BE" sz="2400" dirty="0"/>
              <a:t/>
            </a:r>
            <a:br>
              <a:rPr lang="fr-BE" sz="2400" dirty="0"/>
            </a:br>
            <a:r>
              <a:rPr lang="fr-BE" sz="2400" dirty="0" smtClean="0"/>
              <a:t/>
            </a:r>
            <a:br>
              <a:rPr lang="fr-BE" sz="2400" dirty="0" smtClean="0"/>
            </a:br>
            <a:endParaRPr lang="fr-FR" sz="2000" dirty="0"/>
          </a:p>
        </p:txBody>
      </p:sp>
    </p:spTree>
    <p:extLst>
      <p:ext uri="{BB962C8B-B14F-4D97-AF65-F5344CB8AC3E}">
        <p14:creationId xmlns:p14="http://schemas.microsoft.com/office/powerpoint/2010/main" val="25448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S10309888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Ecology_16x9_TP103098869" id="{77C68ED0-3FBD-4E79-B72F-AE641BD5B067}" vid="{C9C2C99E-2DFE-41DA-8334-22BC771B50D1}"/>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70532A-D598-4F6B-B05D-F62B68180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Apothecary</Template>
  <TotalTime>0</TotalTime>
  <Words>110</Words>
  <Application>Microsoft Office PowerPoint</Application>
  <PresentationFormat>Personnalisé</PresentationFormat>
  <Paragraphs>62</Paragraphs>
  <Slides>22</Slides>
  <Notes>22</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TS103098889</vt:lpstr>
      <vt:lpstr>Une villa de vacances à Cap Skirring (Sénégal),  un rêve accessible… </vt:lpstr>
      <vt:lpstr>Votre villa 2 chambres pour 95.000 €   </vt:lpstr>
      <vt:lpstr>Villa Solaris Passez des vacances de rêve et sans souci  • Votre villa est située au cœur des jardins d'Amigo Bay    sur un terrain privatif d'environ 350 m2 où vous     pourrez aménager une piscine privée.  • L’accès à la plage est direct (200 m).        </vt:lpstr>
      <vt:lpstr>Amigo Bay : Les services d’un hôtel,  juste si vous le souhaitez  • L'accueil de l’Amigo Bay ainsi que la piscine et le bar    de la résidence sont à proximité.   • Pendant votre séjour, vous pouvez bénéficier du    service hôtelier : ménage, nettoyage du linge,    vaisselle, petit déjeuner, service coursier et voiturier.   • Le site est sécurisé toute l'année 24h/24, 7j/7 et les    jardins sont entretenus par l’équipe de jardiniers     d’ Amigo Bay. Notre service de maintenance est    présent pour intervenir rapidement en cas de    problème technique.   </vt:lpstr>
      <vt:lpstr>Villa Solaris Prête à vous accueillir :  • La villa comprend un grand salon-salon à manger-cuisine de     40 m2, 2 chambres spacieuses, une salle de bain avec 2 éviers,    un WC séparé, une terrasse couverte de 30 m2 et un solarium    de 80 m2 en toiture.  • Elle est entièrement équipée avec trois climatiseurs,    emplacement lave-linge, pré-câblage téléphone Wi-Fi,     antenne satellite.   • La cuisine équipée comprend : frigo-congélateur, four à    micro-ondes-rôtisseur, plaques à induction, batterie de     cuisine, vaisselle, couverts…    </vt:lpstr>
      <vt:lpstr>Villa Solaris Un confort selon les standards européens  • Le kit mobilier à 13.760 € TVAC : la villa est totalement    meublée par du mobilier réalisé dans nos ateliers avec des    bois massifs locaux (teck, dimb).   • Séjour : table avec quatre chaises, canapé d'angle avec    méridienne, table de salon, horloge murale, console, meuble    TV, lecteur DVD, décodeur canal Horizon, TV écran plat LED.  • Chambres : double dressing, lit 180 x 200 cm, sommier,    matelas, literie, table de nuit, lampe de chevet.  • Terrasse : pergola et escalier en bois pour l'accès au solarium,    canapé extérieur avec deux fauteuils, deux chaises longues.  </vt:lpstr>
      <vt:lpstr>Villa Solaris Téléchargez le cahier des charges  Téléchargez les plans </vt:lpstr>
      <vt:lpstr>Présentation PowerPoint</vt:lpstr>
      <vt:lpstr>Votre investissement  Villa :  95.000 € Terrain 350 m2 à 40 € 14.000 € Droits d’enreg. 15% : 16.350 € + Frais de notaire  Total TTC approx :      126.000 €  + Mobilier (TVAC) :   13.760 €  Revenus locatifs en saison sèche (9 mois/an) : 1.000 €/semaine  </vt:lpstr>
      <vt:lpstr>Acheter un terrain au Sénégal  Vous concluez devant notaire un bail emphytéotique renouvelable de 49 ans avec l’État sénégalais.      </vt:lpstr>
      <vt:lpstr>Le site Amigo Bay : implanté sur plusieurs hectares de jardins,  au bord de l'une des plus belles baies  de Cap Skirring  </vt:lpstr>
      <vt:lpstr>Amigo Bay, c’est aussi  des villas de luxe (2 et 3 chambres) proposées en location et à la vente  avec services hôteliers.       </vt:lpstr>
      <vt:lpstr>Le site Amigo Bay   Des villas de grande qualité aux standards européens (équipement, isolation, climatisation, connectivité…) accueillent leurs hôtes dans des conditions de charme et de confort exceptionnelles.  La situation privilégiée offre un calme absolu et un accès direct à la plage déserte.   L’aéroport et le golf sont très proches.   320 jours de soleil par an…    </vt:lpstr>
      <vt:lpstr>Le site Amigo Bay   Le service hôtelier impeccable et discret  est à la disposition des locataires comme des propriétaires.   Les locataires reçoivent d’office les services de femme de ménage à demeure, jardinier permanent, entretien piscine et gardiennage jour et nuit.  Des services supplémentaires sont disponibles à la carte :  - courses livrées à la maison - (excellente) cuisinière à demeure - traiteurs à domicile - organisation de voyages et découvertes - fourniture de quads - location de motos/voitures  </vt:lpstr>
      <vt:lpstr>Cap Skirring,  à la pointe de la Casamance pays de forêts, de fleuves et de rivières </vt:lpstr>
      <vt:lpstr>Présentation PowerPoint</vt:lpstr>
      <vt:lpstr>Présentation PowerPoint</vt:lpstr>
      <vt:lpstr>Présentation PowerPoint</vt:lpstr>
      <vt:lpstr>Présentation PowerPoint</vt:lpstr>
      <vt:lpstr>Se rendre au Sénégal Formalités et documents :       carte d’identité et passeport + visa (52,50 €)       pas de vaccins requis (anti-fièvre jaune recommandé)       traitement antipaludique conseillé en période humide  Monnaie : francs CFA. Les euros sont acceptés partout  </vt:lpstr>
      <vt:lpstr>Sécurité Le Sénégal est un pays calme et sûr, pratiquant majoritairement un islam libéral et tolérant – une partie de la population est catholique.  Le pays est une démocratie ininterrompue depuis 1959. La langue officielle est le français. Le sens de l’humour et l’espièglerie légendaires des Sénégalais(es) contribuent au plaisir de séjourner  dans ce pays . </vt:lpstr>
      <vt:lpstr> Des questions ?   Contacts :    - MIMOB (Liège) :    (+32 ) 04  266 94 50  - Hôtel Amigo Bay :  (+221) 33 993 52 87      www.amigobaysenegal.com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2014-02-04T12:30:20Z</dcterms:created>
  <dcterms:modified xsi:type="dcterms:W3CDTF">2014-03-20T07:54:27Z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TC030988899991</vt:lpwstr>
  </property>
</Properties>
</file>